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Bold" charset="1" panose="00000800000000000000"/>
      <p:regular r:id="rId24"/>
    </p:embeddedFont>
    <p:embeddedFont>
      <p:font typeface="Clear Sans Thin" charset="1" panose="020B0203030202020304"/>
      <p:regular r:id="rId25"/>
    </p:embeddedFont>
    <p:embeddedFont>
      <p:font typeface="Garet" charset="1" panose="00000000000000000000"/>
      <p:regular r:id="rId26"/>
    </p:embeddedFont>
    <p:embeddedFont>
      <p:font typeface="Open Sans Bold" charset="1" panose="020B0806030504020204"/>
      <p:regular r:id="rId27"/>
    </p:embeddedFont>
    <p:embeddedFont>
      <p:font typeface="Bebas Neue Bold" charset="1" panose="020B0606020202050201"/>
      <p:regular r:id="rId28"/>
    </p:embeddedFont>
    <p:embeddedFont>
      <p:font typeface="Clear Sans" charset="1" panose="020B0503030202020304"/>
      <p:regular r:id="rId29"/>
    </p:embeddedFont>
    <p:embeddedFont>
      <p:font typeface="Clear Sans Bold" charset="1" panose="020B0803030202020304"/>
      <p:regular r:id="rId30"/>
    </p:embeddedFont>
    <p:embeddedFont>
      <p:font typeface="Clear Sans Italics" charset="1" panose="020B0503030202090304"/>
      <p:regular r:id="rId31"/>
    </p:embeddedFont>
    <p:embeddedFont>
      <p:font typeface="Clear Sans Bold Italics" charset="1" panose="020B0803030202090304"/>
      <p:regular r:id="rId32"/>
    </p:embeddedFont>
    <p:embeddedFont>
      <p:font typeface="Open Sans" charset="1" panose="020B06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notesSlides/notesSlide2.xml" Type="http://schemas.openxmlformats.org/officeDocument/2006/relationships/notesSlide"/><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Automatizar los procesos de suscripción mediante la integración un sistema de pagos en lineal para optimizar la gestión y reducir la intervención manual.</a:t>
            </a:r>
          </a:p>
          <a:p>
            <a:r>
              <a:rPr lang="en-US"/>
              <a:t/>
            </a:r>
          </a:p>
          <a:p>
            <a:r>
              <a:rPr lang="en-US"/>
              <a:t>Implementar un  sistema de cupones digitales y códigos QR que permita la generación y administración de descuentos para los usuarios, proporcionando trazabilidad y mejorando la experiencia de uso.</a:t>
            </a:r>
          </a:p>
          <a:p>
            <a:r>
              <a:rPr lang="en-US"/>
              <a:t/>
            </a:r>
          </a:p>
          <a:p>
            <a:r>
              <a:rPr lang="en-US"/>
              <a:t>Diseñar e implementar un dashboard de métricas que ofrezca visualización en tiempo real de datos clave sobre la actividad en la plataforma, facilitando la toma de decisiones informadas por parte de los administradores.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Scrum Master : Vladimir</a:t>
            </a:r>
          </a:p>
          <a:p>
            <a:r>
              <a:rPr lang="en-US"/>
              <a:t>Product Owner: Nelly</a:t>
            </a:r>
          </a:p>
          <a:p>
            <a:r>
              <a:rPr lang="en-US"/>
              <a:t>Equipo de Desarrollo: Felipe (aunque los 3 fuimos desarrolladores)</a:t>
            </a:r>
          </a:p>
          <a:p>
            <a:r>
              <a:rPr lang="en-US"/>
              <a:t/>
            </a:r>
          </a:p>
          <a:p>
            <a:r>
              <a:rPr lang="en-US"/>
              <a:t>En la parte superior tenemos la primera Carta Gantt que se creo y en la inferior como quedo al final del proyecto.</a:t>
            </a:r>
          </a:p>
          <a:p>
            <a:r>
              <a:rPr lang="en-US"/>
              <a:t/>
            </a:r>
          </a:p>
          <a:p>
            <a:r>
              <a:rPr lang="en-US"/>
              <a:t>Se puede ver que en las primeras 3 semanas se hiso toma de requerimientos además de la creación de mockup, creación de historias de usuarios, diseñamos la base de datos.</a:t>
            </a:r>
          </a:p>
          <a:p>
            <a:r>
              <a:rPr lang="en-US"/>
              <a:t/>
            </a:r>
          </a:p>
          <a:p>
            <a:r>
              <a:rPr lang="en-US"/>
              <a:t>Se puede ver que el Sprint1 son 4 semanas, eso es ya que no se comenzó en la semana 4, y comenzamos en la semana 6 ya que al usar React (Framework nuevo para nosotros) y Tailwind nos demoramos en poder comenzar a trabajar en el proyecto.</a:t>
            </a:r>
          </a:p>
          <a:p>
            <a:r>
              <a:rPr lang="en-US"/>
              <a:t/>
            </a:r>
          </a:p>
          <a:p>
            <a:r>
              <a:rPr lang="en-US"/>
              <a:t>Se modifico el orden de algunos Sprint en especial los últimos.</a:t>
            </a:r>
          </a:p>
          <a:p>
            <a:r>
              <a:rPr lang="en-US"/>
              <a:t/>
            </a:r>
          </a:p>
          <a:p>
            <a:r>
              <a:rPr lang="en-US"/>
              <a:t>Ya que vimos que el proyecto como habíamos pensado en un inicio era demasiado grande para el tiempo que teníamos para realizarlo optamos por postergar y luego anular las historias de usuario dedicadas al Blog y sus funcionalidades (estos al ser una parte opcional del proyecto fue rápidamente aceptado por las clientas).</a:t>
            </a:r>
          </a:p>
          <a:p>
            <a:r>
              <a:rPr lang="en-US"/>
              <a:t/>
            </a:r>
          </a:p>
          <a:p>
            <a:r>
              <a:rPr lang="en-US"/>
              <a:t>Gracias a esta metodología de trabajo pudimos trabajar rápidamente y adaptarnos a las dificultades de trabajar en un Framework nuevo para nosotros.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GY6FhlgO8.mp4" Type="http://schemas.openxmlformats.org/officeDocument/2006/relationships/video"/><Relationship Id="rId4" Target="../media/VAGY6FhlgO8.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VAGY3SmpNUQ.mp4" Type="http://schemas.openxmlformats.org/officeDocument/2006/relationships/video"/><Relationship Id="rId4" Target="../media/VAGY3SmpNUQ.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VAGY3V1l4Ts.mp4" Type="http://schemas.openxmlformats.org/officeDocument/2006/relationships/video"/><Relationship Id="rId4" Target="../media/VAGY3V1l4Ts.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Y3cCD-xc.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jpeg" Type="http://schemas.openxmlformats.org/officeDocument/2006/relationships/image"/><Relationship Id="rId9" Target="../media/VAGY3cCD-xc.mp4" Type="http://schemas.openxmlformats.org/officeDocument/2006/relationships/video"/></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 Id="rId7" Target="https://www.revistachilenadepediatria.cl/index.php/rchped/article/view/3519/3529"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0">
            <a:off x="-302809" y="6097219"/>
            <a:ext cx="6716675" cy="4462659"/>
          </a:xfrm>
          <a:custGeom>
            <a:avLst/>
            <a:gdLst/>
            <a:ahLst/>
            <a:cxnLst/>
            <a:rect r="r" b="b" t="t" l="l"/>
            <a:pathLst>
              <a:path h="4462659" w="6716675">
                <a:moveTo>
                  <a:pt x="0" y="0"/>
                </a:moveTo>
                <a:lnTo>
                  <a:pt x="6716675" y="0"/>
                </a:lnTo>
                <a:lnTo>
                  <a:pt x="6716675" y="4462660"/>
                </a:lnTo>
                <a:lnTo>
                  <a:pt x="0" y="4462660"/>
                </a:lnTo>
                <a:lnTo>
                  <a:pt x="0" y="0"/>
                </a:lnTo>
                <a:close/>
              </a:path>
            </a:pathLst>
          </a:custGeom>
          <a:blipFill>
            <a:blip r:embed="rId2">
              <a:extLst>
                <a:ext uri="{96DAC541-7B7A-43D3-8B79-37D633B846F1}">
                  <asvg:svgBlip xmlns:asvg="http://schemas.microsoft.com/office/drawing/2016/SVG/main" r:embed="rId3"/>
                </a:ext>
              </a:extLst>
            </a:blip>
            <a:stretch>
              <a:fillRect l="-4204" t="0" r="0" b="-32883"/>
            </a:stretch>
          </a:blipFill>
        </p:spPr>
      </p:sp>
      <p:sp>
        <p:nvSpPr>
          <p:cNvPr name="Freeform 3" id="3"/>
          <p:cNvSpPr/>
          <p:nvPr/>
        </p:nvSpPr>
        <p:spPr>
          <a:xfrm flipH="false" flipV="false" rot="-10800000">
            <a:off x="11928029" y="-331063"/>
            <a:ext cx="6536750" cy="4203644"/>
          </a:xfrm>
          <a:custGeom>
            <a:avLst/>
            <a:gdLst/>
            <a:ahLst/>
            <a:cxnLst/>
            <a:rect r="r" b="b" t="t" l="l"/>
            <a:pathLst>
              <a:path h="4203644" w="6536750">
                <a:moveTo>
                  <a:pt x="0" y="0"/>
                </a:moveTo>
                <a:lnTo>
                  <a:pt x="6536750" y="0"/>
                </a:lnTo>
                <a:lnTo>
                  <a:pt x="6536750" y="4203644"/>
                </a:lnTo>
                <a:lnTo>
                  <a:pt x="0" y="4203644"/>
                </a:lnTo>
                <a:lnTo>
                  <a:pt x="0" y="0"/>
                </a:lnTo>
                <a:close/>
              </a:path>
            </a:pathLst>
          </a:custGeom>
          <a:blipFill>
            <a:blip r:embed="rId2">
              <a:extLst>
                <a:ext uri="{96DAC541-7B7A-43D3-8B79-37D633B846F1}">
                  <asvg:svgBlip xmlns:asvg="http://schemas.microsoft.com/office/drawing/2016/SVG/main" r:embed="rId3"/>
                </a:ext>
              </a:extLst>
            </a:blip>
            <a:stretch>
              <a:fillRect l="-7073" t="0" r="0" b="-41071"/>
            </a:stretch>
          </a:blipFill>
        </p:spPr>
      </p:sp>
      <p:sp>
        <p:nvSpPr>
          <p:cNvPr name="Freeform 4" id="4"/>
          <p:cNvSpPr/>
          <p:nvPr/>
        </p:nvSpPr>
        <p:spPr>
          <a:xfrm flipH="false" flipV="false" rot="0">
            <a:off x="4398371" y="7474406"/>
            <a:ext cx="4030989" cy="3055612"/>
          </a:xfrm>
          <a:custGeom>
            <a:avLst/>
            <a:gdLst/>
            <a:ahLst/>
            <a:cxnLst/>
            <a:rect r="r" b="b" t="t" l="l"/>
            <a:pathLst>
              <a:path h="3055612" w="4030989">
                <a:moveTo>
                  <a:pt x="0" y="0"/>
                </a:moveTo>
                <a:lnTo>
                  <a:pt x="4030989" y="0"/>
                </a:lnTo>
                <a:lnTo>
                  <a:pt x="4030989" y="3055612"/>
                </a:lnTo>
                <a:lnTo>
                  <a:pt x="0" y="3055612"/>
                </a:lnTo>
                <a:lnTo>
                  <a:pt x="0" y="0"/>
                </a:lnTo>
                <a:close/>
              </a:path>
            </a:pathLst>
          </a:custGeom>
          <a:blipFill>
            <a:blip r:embed="rId4">
              <a:extLst>
                <a:ext uri="{96DAC541-7B7A-43D3-8B79-37D633B846F1}">
                  <asvg:svgBlip xmlns:asvg="http://schemas.microsoft.com/office/drawing/2016/SVG/main" r:embed="rId5"/>
                </a:ext>
              </a:extLst>
            </a:blip>
            <a:stretch>
              <a:fillRect l="0" t="0" r="0" b="-34663"/>
            </a:stretch>
          </a:blipFill>
        </p:spPr>
      </p:sp>
      <p:sp>
        <p:nvSpPr>
          <p:cNvPr name="Freeform 5" id="5"/>
          <p:cNvSpPr/>
          <p:nvPr/>
        </p:nvSpPr>
        <p:spPr>
          <a:xfrm flipH="false" flipV="false" rot="0">
            <a:off x="9144000" y="-128672"/>
            <a:ext cx="4030989" cy="2702976"/>
          </a:xfrm>
          <a:custGeom>
            <a:avLst/>
            <a:gdLst/>
            <a:ahLst/>
            <a:cxnLst/>
            <a:rect r="r" b="b" t="t" l="l"/>
            <a:pathLst>
              <a:path h="2702976" w="4030989">
                <a:moveTo>
                  <a:pt x="0" y="0"/>
                </a:moveTo>
                <a:lnTo>
                  <a:pt x="4030989" y="0"/>
                </a:lnTo>
                <a:lnTo>
                  <a:pt x="4030989" y="2702976"/>
                </a:lnTo>
                <a:lnTo>
                  <a:pt x="0" y="2702976"/>
                </a:lnTo>
                <a:lnTo>
                  <a:pt x="0" y="0"/>
                </a:lnTo>
                <a:close/>
              </a:path>
            </a:pathLst>
          </a:custGeom>
          <a:blipFill>
            <a:blip r:embed="rId4">
              <a:extLst>
                <a:ext uri="{96DAC541-7B7A-43D3-8B79-37D633B846F1}">
                  <asvg:svgBlip xmlns:asvg="http://schemas.microsoft.com/office/drawing/2016/SVG/main" r:embed="rId5"/>
                </a:ext>
              </a:extLst>
            </a:blip>
            <a:stretch>
              <a:fillRect l="0" t="-52232" r="0" b="0"/>
            </a:stretch>
          </a:blipFill>
        </p:spPr>
      </p:sp>
      <p:sp>
        <p:nvSpPr>
          <p:cNvPr name="Freeform 6" id="6"/>
          <p:cNvSpPr/>
          <p:nvPr/>
        </p:nvSpPr>
        <p:spPr>
          <a:xfrm flipH="false" flipV="false" rot="5400000">
            <a:off x="14590506" y="2051275"/>
            <a:ext cx="4866968" cy="3210049"/>
          </a:xfrm>
          <a:custGeom>
            <a:avLst/>
            <a:gdLst/>
            <a:ahLst/>
            <a:cxnLst/>
            <a:rect r="r" b="b" t="t" l="l"/>
            <a:pathLst>
              <a:path h="3210049" w="4866968">
                <a:moveTo>
                  <a:pt x="0" y="0"/>
                </a:moveTo>
                <a:lnTo>
                  <a:pt x="4866967" y="0"/>
                </a:lnTo>
                <a:lnTo>
                  <a:pt x="4866967" y="3210049"/>
                </a:lnTo>
                <a:lnTo>
                  <a:pt x="0" y="3210049"/>
                </a:lnTo>
                <a:lnTo>
                  <a:pt x="0" y="0"/>
                </a:lnTo>
                <a:close/>
              </a:path>
            </a:pathLst>
          </a:custGeom>
          <a:blipFill>
            <a:blip r:embed="rId6">
              <a:extLst>
                <a:ext uri="{96DAC541-7B7A-43D3-8B79-37D633B846F1}">
                  <asvg:svgBlip xmlns:asvg="http://schemas.microsoft.com/office/drawing/2016/SVG/main" r:embed="rId7"/>
                </a:ext>
              </a:extLst>
            </a:blip>
            <a:stretch>
              <a:fillRect l="0" t="-28184" r="0" b="0"/>
            </a:stretch>
          </a:blipFill>
        </p:spPr>
      </p:sp>
      <p:sp>
        <p:nvSpPr>
          <p:cNvPr name="Freeform 7" id="7"/>
          <p:cNvSpPr/>
          <p:nvPr/>
        </p:nvSpPr>
        <p:spPr>
          <a:xfrm flipH="false" flipV="false" rot="0">
            <a:off x="-135479" y="4306427"/>
            <a:ext cx="3907893" cy="4114800"/>
          </a:xfrm>
          <a:custGeom>
            <a:avLst/>
            <a:gdLst/>
            <a:ahLst/>
            <a:cxnLst/>
            <a:rect r="r" b="b" t="t" l="l"/>
            <a:pathLst>
              <a:path h="4114800" w="3907893">
                <a:moveTo>
                  <a:pt x="0" y="0"/>
                </a:moveTo>
                <a:lnTo>
                  <a:pt x="3907893" y="0"/>
                </a:lnTo>
                <a:lnTo>
                  <a:pt x="390789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24541" t="0" r="0" b="0"/>
            </a:stretch>
          </a:blipFill>
        </p:spPr>
      </p:sp>
      <p:sp>
        <p:nvSpPr>
          <p:cNvPr name="TextBox 8" id="8"/>
          <p:cNvSpPr txBox="true"/>
          <p:nvPr/>
        </p:nvSpPr>
        <p:spPr>
          <a:xfrm rot="0">
            <a:off x="767900" y="875104"/>
            <a:ext cx="8843080" cy="1083828"/>
          </a:xfrm>
          <a:prstGeom prst="rect">
            <a:avLst/>
          </a:prstGeom>
        </p:spPr>
        <p:txBody>
          <a:bodyPr anchor="t" rtlCol="false" tIns="0" lIns="0" bIns="0" rIns="0">
            <a:spAutoFit/>
          </a:bodyPr>
          <a:lstStyle/>
          <a:p>
            <a:pPr algn="l" marL="0" indent="0" lvl="0">
              <a:lnSpc>
                <a:spcPts val="7921"/>
              </a:lnSpc>
              <a:spcBef>
                <a:spcPct val="0"/>
              </a:spcBef>
            </a:pPr>
            <a:r>
              <a:rPr lang="en-US" b="true" sz="8900">
                <a:solidFill>
                  <a:srgbClr val="152980"/>
                </a:solidFill>
                <a:latin typeface="Montserrat Bold"/>
                <a:ea typeface="Montserrat Bold"/>
                <a:cs typeface="Montserrat Bold"/>
                <a:sym typeface="Montserrat Bold"/>
              </a:rPr>
              <a:t>RENOVACIÓN </a:t>
            </a:r>
          </a:p>
        </p:txBody>
      </p:sp>
      <p:sp>
        <p:nvSpPr>
          <p:cNvPr name="TextBox 9" id="9"/>
          <p:cNvSpPr txBox="true"/>
          <p:nvPr/>
        </p:nvSpPr>
        <p:spPr>
          <a:xfrm rot="0">
            <a:off x="9439546" y="7096581"/>
            <a:ext cx="4254894" cy="679451"/>
          </a:xfrm>
          <a:prstGeom prst="rect">
            <a:avLst/>
          </a:prstGeom>
        </p:spPr>
        <p:txBody>
          <a:bodyPr anchor="t" rtlCol="false" tIns="0" lIns="0" bIns="0" rIns="0">
            <a:spAutoFit/>
          </a:bodyPr>
          <a:lstStyle/>
          <a:p>
            <a:pPr algn="ctr">
              <a:lnSpc>
                <a:spcPts val="5599"/>
              </a:lnSpc>
            </a:pPr>
            <a:r>
              <a:rPr lang="en-US" sz="3999" spc="99">
                <a:solidFill>
                  <a:srgbClr val="000000"/>
                </a:solidFill>
                <a:latin typeface="Clear Sans Thin"/>
                <a:ea typeface="Clear Sans Thin"/>
                <a:cs typeface="Clear Sans Thin"/>
                <a:sym typeface="Clear Sans Thin"/>
              </a:rPr>
              <a:t>FINAL CAPSTONE</a:t>
            </a:r>
          </a:p>
        </p:txBody>
      </p:sp>
      <p:sp>
        <p:nvSpPr>
          <p:cNvPr name="TextBox 10" id="10"/>
          <p:cNvSpPr txBox="true"/>
          <p:nvPr/>
        </p:nvSpPr>
        <p:spPr>
          <a:xfrm rot="0">
            <a:off x="9439546" y="7760075"/>
            <a:ext cx="8509787" cy="2398549"/>
          </a:xfrm>
          <a:prstGeom prst="rect">
            <a:avLst/>
          </a:prstGeom>
        </p:spPr>
        <p:txBody>
          <a:bodyPr anchor="t" rtlCol="false" tIns="0" lIns="0" bIns="0" rIns="0">
            <a:spAutoFit/>
          </a:bodyPr>
          <a:lstStyle/>
          <a:p>
            <a:pPr algn="l">
              <a:lnSpc>
                <a:spcPts val="6396"/>
              </a:lnSpc>
            </a:pPr>
            <a:r>
              <a:rPr lang="en-US" sz="4568">
                <a:solidFill>
                  <a:srgbClr val="394250"/>
                </a:solidFill>
                <a:latin typeface="Garet"/>
                <a:ea typeface="Garet"/>
                <a:cs typeface="Garet"/>
                <a:sym typeface="Garet"/>
              </a:rPr>
              <a:t>Grupo 1: Nelly Becerra</a:t>
            </a:r>
          </a:p>
          <a:p>
            <a:pPr algn="l">
              <a:lnSpc>
                <a:spcPts val="6396"/>
              </a:lnSpc>
            </a:pPr>
            <a:r>
              <a:rPr lang="en-US" sz="4568">
                <a:solidFill>
                  <a:srgbClr val="394250"/>
                </a:solidFill>
                <a:latin typeface="Garet"/>
                <a:ea typeface="Garet"/>
                <a:cs typeface="Garet"/>
                <a:sym typeface="Garet"/>
              </a:rPr>
              <a:t>                  Felipe Cáceres</a:t>
            </a:r>
          </a:p>
          <a:p>
            <a:pPr algn="l">
              <a:lnSpc>
                <a:spcPts val="6396"/>
              </a:lnSpc>
              <a:spcBef>
                <a:spcPct val="0"/>
              </a:spcBef>
            </a:pPr>
            <a:r>
              <a:rPr lang="en-US" sz="4568">
                <a:solidFill>
                  <a:srgbClr val="394250"/>
                </a:solidFill>
                <a:latin typeface="Garet"/>
                <a:ea typeface="Garet"/>
                <a:cs typeface="Garet"/>
                <a:sym typeface="Garet"/>
              </a:rPr>
              <a:t>                  Vladimir Chamorro</a:t>
            </a:r>
          </a:p>
        </p:txBody>
      </p:sp>
      <p:sp>
        <p:nvSpPr>
          <p:cNvPr name="TextBox 11" id="11"/>
          <p:cNvSpPr txBox="true"/>
          <p:nvPr/>
        </p:nvSpPr>
        <p:spPr>
          <a:xfrm rot="0">
            <a:off x="767900" y="3655666"/>
            <a:ext cx="14651065" cy="1164594"/>
          </a:xfrm>
          <a:prstGeom prst="rect">
            <a:avLst/>
          </a:prstGeom>
        </p:spPr>
        <p:txBody>
          <a:bodyPr anchor="t" rtlCol="false" tIns="0" lIns="0" bIns="0" rIns="0">
            <a:spAutoFit/>
          </a:bodyPr>
          <a:lstStyle/>
          <a:p>
            <a:pPr algn="l" marL="0" indent="0" lvl="0">
              <a:lnSpc>
                <a:spcPts val="8455"/>
              </a:lnSpc>
              <a:spcBef>
                <a:spcPct val="0"/>
              </a:spcBef>
            </a:pPr>
            <a:r>
              <a:rPr lang="en-US" b="true" sz="9500">
                <a:solidFill>
                  <a:srgbClr val="000000"/>
                </a:solidFill>
                <a:latin typeface="Montserrat Bold"/>
                <a:ea typeface="Montserrat Bold"/>
                <a:cs typeface="Montserrat Bold"/>
                <a:sym typeface="Montserrat Bold"/>
              </a:rPr>
              <a:t>COMUNIDAD DE</a:t>
            </a:r>
          </a:p>
        </p:txBody>
      </p:sp>
      <p:sp>
        <p:nvSpPr>
          <p:cNvPr name="TextBox 12" id="12"/>
          <p:cNvSpPr txBox="true"/>
          <p:nvPr/>
        </p:nvSpPr>
        <p:spPr>
          <a:xfrm rot="0">
            <a:off x="2372925" y="5543550"/>
            <a:ext cx="14651065" cy="1164594"/>
          </a:xfrm>
          <a:prstGeom prst="rect">
            <a:avLst/>
          </a:prstGeom>
        </p:spPr>
        <p:txBody>
          <a:bodyPr anchor="t" rtlCol="false" tIns="0" lIns="0" bIns="0" rIns="0">
            <a:spAutoFit/>
          </a:bodyPr>
          <a:lstStyle/>
          <a:p>
            <a:pPr algn="l" marL="0" indent="0" lvl="0">
              <a:lnSpc>
                <a:spcPts val="8455"/>
              </a:lnSpc>
              <a:spcBef>
                <a:spcPct val="0"/>
              </a:spcBef>
            </a:pPr>
            <a:r>
              <a:rPr lang="en-US" b="true" sz="9500">
                <a:solidFill>
                  <a:srgbClr val="CB6CE6"/>
                </a:solidFill>
                <a:latin typeface="Montserrat Bold"/>
                <a:ea typeface="Montserrat Bold"/>
                <a:cs typeface="Montserrat Bold"/>
                <a:sym typeface="Montserrat Bold"/>
              </a:rPr>
              <a:t>“TRIBU DE MAMÁS”</a:t>
            </a:r>
            <a:r>
              <a:rPr lang="en-US" b="true" sz="9500">
                <a:solidFill>
                  <a:srgbClr val="000000"/>
                </a:solidFill>
                <a:latin typeface="Montserrat Bold"/>
                <a:ea typeface="Montserrat Bold"/>
                <a:cs typeface="Montserrat Bold"/>
                <a:sym typeface="Montserrat Bold"/>
              </a:rPr>
              <a:t>.</a:t>
            </a:r>
          </a:p>
        </p:txBody>
      </p:sp>
      <p:sp>
        <p:nvSpPr>
          <p:cNvPr name="TextBox 13" id="13"/>
          <p:cNvSpPr txBox="true"/>
          <p:nvPr/>
        </p:nvSpPr>
        <p:spPr>
          <a:xfrm rot="0">
            <a:off x="446899" y="2282782"/>
            <a:ext cx="14651065" cy="1029984"/>
          </a:xfrm>
          <a:prstGeom prst="rect">
            <a:avLst/>
          </a:prstGeom>
        </p:spPr>
        <p:txBody>
          <a:bodyPr anchor="t" rtlCol="false" tIns="0" lIns="0" bIns="0" rIns="0">
            <a:spAutoFit/>
          </a:bodyPr>
          <a:lstStyle/>
          <a:p>
            <a:pPr algn="l" marL="0" indent="0" lvl="0">
              <a:lnSpc>
                <a:spcPts val="7565"/>
              </a:lnSpc>
              <a:spcBef>
                <a:spcPct val="0"/>
              </a:spcBef>
            </a:pPr>
            <a:r>
              <a:rPr lang="en-US" b="true" sz="8500">
                <a:solidFill>
                  <a:srgbClr val="152980"/>
                </a:solidFill>
                <a:latin typeface="Montserrat Bold"/>
                <a:ea typeface="Montserrat Bold"/>
                <a:cs typeface="Montserrat Bold"/>
                <a:sym typeface="Montserrat Bold"/>
              </a:rPr>
              <a:t> TECNOLÓGICA</a:t>
            </a:r>
            <a:r>
              <a:rPr lang="en-US" b="true" sz="8500">
                <a:solidFill>
                  <a:srgbClr val="000000"/>
                </a:solidFill>
                <a:latin typeface="Montserrat Bold"/>
                <a:ea typeface="Montserrat Bold"/>
                <a:cs typeface="Montserrat Bold"/>
                <a:sym typeface="Montserrat Bold"/>
              </a:rPr>
              <a:t> PARA LA</a:t>
            </a:r>
          </a:p>
        </p:txBody>
      </p:sp>
      <p:sp>
        <p:nvSpPr>
          <p:cNvPr name="TextBox 14" id="14"/>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494533" y="1334983"/>
            <a:ext cx="7127924" cy="4807452"/>
          </a:xfrm>
          <a:custGeom>
            <a:avLst/>
            <a:gdLst/>
            <a:ahLst/>
            <a:cxnLst/>
            <a:rect r="r" b="b" t="t" l="l"/>
            <a:pathLst>
              <a:path h="4807452" w="7127924">
                <a:moveTo>
                  <a:pt x="0" y="0"/>
                </a:moveTo>
                <a:lnTo>
                  <a:pt x="7127924" y="0"/>
                </a:lnTo>
                <a:lnTo>
                  <a:pt x="7127924" y="4807451"/>
                </a:lnTo>
                <a:lnTo>
                  <a:pt x="0" y="4807451"/>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51350"/>
            </a:stretch>
          </a:blipFill>
        </p:spPr>
      </p:sp>
      <p:sp>
        <p:nvSpPr>
          <p:cNvPr name="Freeform 3" id="3"/>
          <p:cNvSpPr/>
          <p:nvPr/>
        </p:nvSpPr>
        <p:spPr>
          <a:xfrm flipH="false" flipV="false" rot="-10800000">
            <a:off x="-158360" y="-175708"/>
            <a:ext cx="3856914" cy="5082328"/>
          </a:xfrm>
          <a:custGeom>
            <a:avLst/>
            <a:gdLst/>
            <a:ahLst/>
            <a:cxnLst/>
            <a:rect r="r" b="b" t="t" l="l"/>
            <a:pathLst>
              <a:path h="5082328" w="3856914">
                <a:moveTo>
                  <a:pt x="0" y="0"/>
                </a:moveTo>
                <a:lnTo>
                  <a:pt x="3856914" y="0"/>
                </a:lnTo>
                <a:lnTo>
                  <a:pt x="3856914" y="5082328"/>
                </a:lnTo>
                <a:lnTo>
                  <a:pt x="0" y="5082328"/>
                </a:lnTo>
                <a:lnTo>
                  <a:pt x="0" y="0"/>
                </a:lnTo>
                <a:close/>
              </a:path>
            </a:pathLst>
          </a:custGeom>
          <a:blipFill>
            <a:blip r:embed="rId4">
              <a:extLst>
                <a:ext uri="{96DAC541-7B7A-43D3-8B79-37D633B846F1}">
                  <asvg:svgBlip xmlns:asvg="http://schemas.microsoft.com/office/drawing/2016/SVG/main" r:embed="rId5"/>
                </a:ext>
              </a:extLst>
            </a:blip>
            <a:stretch>
              <a:fillRect l="0" t="0" r="-121958" b="-42409"/>
            </a:stretch>
          </a:blipFill>
        </p:spPr>
      </p:sp>
      <p:sp>
        <p:nvSpPr>
          <p:cNvPr name="Freeform 4" id="4"/>
          <p:cNvSpPr/>
          <p:nvPr/>
        </p:nvSpPr>
        <p:spPr>
          <a:xfrm flipH="false" flipV="false" rot="0">
            <a:off x="-126639" y="8009563"/>
            <a:ext cx="6044024" cy="2473188"/>
          </a:xfrm>
          <a:custGeom>
            <a:avLst/>
            <a:gdLst/>
            <a:ahLst/>
            <a:cxnLst/>
            <a:rect r="r" b="b" t="t" l="l"/>
            <a:pathLst>
              <a:path h="2473188" w="6044024">
                <a:moveTo>
                  <a:pt x="0" y="0"/>
                </a:moveTo>
                <a:lnTo>
                  <a:pt x="6044024" y="0"/>
                </a:lnTo>
                <a:lnTo>
                  <a:pt x="6044024" y="2473188"/>
                </a:lnTo>
                <a:lnTo>
                  <a:pt x="0" y="2473188"/>
                </a:lnTo>
                <a:lnTo>
                  <a:pt x="0" y="0"/>
                </a:lnTo>
                <a:close/>
              </a:path>
            </a:pathLst>
          </a:custGeom>
          <a:blipFill>
            <a:blip r:embed="rId6">
              <a:extLst>
                <a:ext uri="{96DAC541-7B7A-43D3-8B79-37D633B846F1}">
                  <asvg:svgBlip xmlns:asvg="http://schemas.microsoft.com/office/drawing/2016/SVG/main" r:embed="rId7"/>
                </a:ext>
              </a:extLst>
            </a:blip>
            <a:stretch>
              <a:fillRect l="-10421" t="0" r="0" b="-128636"/>
            </a:stretch>
          </a:blipFill>
        </p:spPr>
      </p:sp>
      <p:sp>
        <p:nvSpPr>
          <p:cNvPr name="Freeform 5" id="5"/>
          <p:cNvSpPr/>
          <p:nvPr/>
        </p:nvSpPr>
        <p:spPr>
          <a:xfrm flipH="false" flipV="false" rot="0">
            <a:off x="14141378" y="5018554"/>
            <a:ext cx="4320843" cy="5432475"/>
          </a:xfrm>
          <a:custGeom>
            <a:avLst/>
            <a:gdLst/>
            <a:ahLst/>
            <a:cxnLst/>
            <a:rect r="r" b="b" t="t" l="l"/>
            <a:pathLst>
              <a:path h="5432475" w="4320843">
                <a:moveTo>
                  <a:pt x="0" y="0"/>
                </a:moveTo>
                <a:lnTo>
                  <a:pt x="4320843" y="0"/>
                </a:lnTo>
                <a:lnTo>
                  <a:pt x="4320843" y="5432475"/>
                </a:lnTo>
                <a:lnTo>
                  <a:pt x="0" y="5432475"/>
                </a:lnTo>
                <a:lnTo>
                  <a:pt x="0" y="0"/>
                </a:lnTo>
                <a:close/>
              </a:path>
            </a:pathLst>
          </a:custGeom>
          <a:blipFill>
            <a:blip r:embed="rId4">
              <a:extLst>
                <a:ext uri="{96DAC541-7B7A-43D3-8B79-37D633B846F1}">
                  <asvg:svgBlip xmlns:asvg="http://schemas.microsoft.com/office/drawing/2016/SVG/main" r:embed="rId5"/>
                </a:ext>
              </a:extLst>
            </a:blip>
            <a:stretch>
              <a:fillRect l="0" t="0" r="-98126" b="-33230"/>
            </a:stretch>
          </a:blipFill>
        </p:spPr>
      </p:sp>
      <p:sp>
        <p:nvSpPr>
          <p:cNvPr name="Freeform 6" id="6"/>
          <p:cNvSpPr/>
          <p:nvPr/>
        </p:nvSpPr>
        <p:spPr>
          <a:xfrm flipH="false" flipV="false" rot="0">
            <a:off x="1552638" y="40818"/>
            <a:ext cx="14941881" cy="10205364"/>
          </a:xfrm>
          <a:custGeom>
            <a:avLst/>
            <a:gdLst/>
            <a:ahLst/>
            <a:cxnLst/>
            <a:rect r="r" b="b" t="t" l="l"/>
            <a:pathLst>
              <a:path h="10205364" w="14941881">
                <a:moveTo>
                  <a:pt x="0" y="0"/>
                </a:moveTo>
                <a:lnTo>
                  <a:pt x="14941881" y="0"/>
                </a:lnTo>
                <a:lnTo>
                  <a:pt x="14941881" y="10205364"/>
                </a:lnTo>
                <a:lnTo>
                  <a:pt x="0" y="10205364"/>
                </a:lnTo>
                <a:lnTo>
                  <a:pt x="0" y="0"/>
                </a:lnTo>
                <a:close/>
              </a:path>
            </a:pathLst>
          </a:custGeom>
          <a:blipFill>
            <a:blip r:embed="rId8"/>
            <a:stretch>
              <a:fillRect l="0" t="0" r="-26251" b="-8597"/>
            </a:stretch>
          </a:blipFill>
        </p:spPr>
      </p:sp>
      <p:sp>
        <p:nvSpPr>
          <p:cNvPr name="TextBox 7" id="7"/>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0">
            <a:off x="2385361" y="306779"/>
            <a:ext cx="13517279" cy="8615363"/>
          </a:xfrm>
          <a:custGeom>
            <a:avLst/>
            <a:gdLst/>
            <a:ahLst/>
            <a:cxnLst/>
            <a:rect r="r" b="b" t="t" l="l"/>
            <a:pathLst>
              <a:path h="8615363" w="13517279">
                <a:moveTo>
                  <a:pt x="0" y="0"/>
                </a:moveTo>
                <a:lnTo>
                  <a:pt x="13517278" y="0"/>
                </a:lnTo>
                <a:lnTo>
                  <a:pt x="13517278" y="8615363"/>
                </a:lnTo>
                <a:lnTo>
                  <a:pt x="0" y="8615363"/>
                </a:lnTo>
                <a:lnTo>
                  <a:pt x="0" y="0"/>
                </a:lnTo>
                <a:close/>
              </a:path>
            </a:pathLst>
          </a:custGeom>
          <a:blipFill>
            <a:blip r:embed="rId2"/>
            <a:stretch>
              <a:fillRect l="0" t="0" r="0" b="-9828"/>
            </a:stretch>
          </a:blipFill>
        </p:spPr>
      </p:sp>
      <p:sp>
        <p:nvSpPr>
          <p:cNvPr name="TextBox 3" id="3"/>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0">
            <a:off x="9961405" y="5583016"/>
            <a:ext cx="6703173" cy="4468782"/>
          </a:xfrm>
          <a:custGeom>
            <a:avLst/>
            <a:gdLst/>
            <a:ahLst/>
            <a:cxnLst/>
            <a:rect r="r" b="b" t="t" l="l"/>
            <a:pathLst>
              <a:path h="4468782" w="6703173">
                <a:moveTo>
                  <a:pt x="0" y="0"/>
                </a:moveTo>
                <a:lnTo>
                  <a:pt x="6703173" y="0"/>
                </a:lnTo>
                <a:lnTo>
                  <a:pt x="6703173" y="4468782"/>
                </a:lnTo>
                <a:lnTo>
                  <a:pt x="0" y="4468782"/>
                </a:lnTo>
                <a:lnTo>
                  <a:pt x="0" y="0"/>
                </a:lnTo>
                <a:close/>
              </a:path>
            </a:pathLst>
          </a:custGeom>
          <a:blipFill>
            <a:blip r:embed="rId2"/>
            <a:stretch>
              <a:fillRect l="0" t="0" r="0" b="0"/>
            </a:stretch>
          </a:blipFill>
        </p:spPr>
      </p:sp>
      <p:sp>
        <p:nvSpPr>
          <p:cNvPr name="Freeform 3" id="3"/>
          <p:cNvSpPr/>
          <p:nvPr/>
        </p:nvSpPr>
        <p:spPr>
          <a:xfrm flipH="false" flipV="false" rot="0">
            <a:off x="9961405" y="0"/>
            <a:ext cx="6318181" cy="5412455"/>
          </a:xfrm>
          <a:custGeom>
            <a:avLst/>
            <a:gdLst/>
            <a:ahLst/>
            <a:cxnLst/>
            <a:rect r="r" b="b" t="t" l="l"/>
            <a:pathLst>
              <a:path h="5412455" w="6318181">
                <a:moveTo>
                  <a:pt x="0" y="0"/>
                </a:moveTo>
                <a:lnTo>
                  <a:pt x="6318181" y="0"/>
                </a:lnTo>
                <a:lnTo>
                  <a:pt x="6318181" y="5412455"/>
                </a:lnTo>
                <a:lnTo>
                  <a:pt x="0" y="5412455"/>
                </a:lnTo>
                <a:lnTo>
                  <a:pt x="0" y="0"/>
                </a:lnTo>
                <a:close/>
              </a:path>
            </a:pathLst>
          </a:custGeom>
          <a:blipFill>
            <a:blip r:embed="rId3"/>
            <a:stretch>
              <a:fillRect l="-2064" t="0" r="-2064" b="0"/>
            </a:stretch>
          </a:blipFill>
        </p:spPr>
      </p:sp>
      <p:sp>
        <p:nvSpPr>
          <p:cNvPr name="Freeform 4" id="4"/>
          <p:cNvSpPr/>
          <p:nvPr/>
        </p:nvSpPr>
        <p:spPr>
          <a:xfrm flipH="false" flipV="false" rot="0">
            <a:off x="2920644" y="7579414"/>
            <a:ext cx="2400987" cy="1678886"/>
          </a:xfrm>
          <a:custGeom>
            <a:avLst/>
            <a:gdLst/>
            <a:ahLst/>
            <a:cxnLst/>
            <a:rect r="r" b="b" t="t" l="l"/>
            <a:pathLst>
              <a:path h="1678886" w="2400987">
                <a:moveTo>
                  <a:pt x="0" y="0"/>
                </a:moveTo>
                <a:lnTo>
                  <a:pt x="2400986" y="0"/>
                </a:lnTo>
                <a:lnTo>
                  <a:pt x="2400986" y="1678886"/>
                </a:lnTo>
                <a:lnTo>
                  <a:pt x="0" y="1678886"/>
                </a:lnTo>
                <a:lnTo>
                  <a:pt x="0" y="0"/>
                </a:lnTo>
                <a:close/>
              </a:path>
            </a:pathLst>
          </a:custGeom>
          <a:blipFill>
            <a:blip r:embed="rId4"/>
            <a:stretch>
              <a:fillRect l="0" t="0" r="0" b="0"/>
            </a:stretch>
          </a:blipFill>
        </p:spPr>
      </p:sp>
      <p:sp>
        <p:nvSpPr>
          <p:cNvPr name="Freeform 5" id="5"/>
          <p:cNvSpPr/>
          <p:nvPr/>
        </p:nvSpPr>
        <p:spPr>
          <a:xfrm flipH="false" flipV="false" rot="0">
            <a:off x="6439358" y="3521241"/>
            <a:ext cx="877866" cy="877866"/>
          </a:xfrm>
          <a:custGeom>
            <a:avLst/>
            <a:gdLst/>
            <a:ahLst/>
            <a:cxnLst/>
            <a:rect r="r" b="b" t="t" l="l"/>
            <a:pathLst>
              <a:path h="877866" w="877866">
                <a:moveTo>
                  <a:pt x="0" y="0"/>
                </a:moveTo>
                <a:lnTo>
                  <a:pt x="877866" y="0"/>
                </a:lnTo>
                <a:lnTo>
                  <a:pt x="877866" y="877866"/>
                </a:lnTo>
                <a:lnTo>
                  <a:pt x="0" y="877866"/>
                </a:lnTo>
                <a:lnTo>
                  <a:pt x="0" y="0"/>
                </a:lnTo>
                <a:close/>
              </a:path>
            </a:pathLst>
          </a:custGeom>
          <a:blipFill>
            <a:blip r:embed="rId5"/>
            <a:stretch>
              <a:fillRect l="0" t="0" r="0" b="0"/>
            </a:stretch>
          </a:blipFill>
        </p:spPr>
      </p:sp>
      <p:sp>
        <p:nvSpPr>
          <p:cNvPr name="TextBox 6" id="6"/>
          <p:cNvSpPr txBox="true"/>
          <p:nvPr/>
        </p:nvSpPr>
        <p:spPr>
          <a:xfrm rot="0">
            <a:off x="2178260" y="1258141"/>
            <a:ext cx="3885754" cy="1821818"/>
          </a:xfrm>
          <a:prstGeom prst="rect">
            <a:avLst/>
          </a:prstGeom>
        </p:spPr>
        <p:txBody>
          <a:bodyPr anchor="t" rtlCol="false" tIns="0" lIns="0" bIns="0" rIns="0">
            <a:spAutoFit/>
          </a:bodyPr>
          <a:lstStyle/>
          <a:p>
            <a:pPr algn="ctr">
              <a:lnSpc>
                <a:spcPts val="14559"/>
              </a:lnSpc>
              <a:spcBef>
                <a:spcPct val="0"/>
              </a:spcBef>
            </a:pPr>
            <a:r>
              <a:rPr lang="en-US" b="true" sz="10399">
                <a:solidFill>
                  <a:srgbClr val="000000"/>
                </a:solidFill>
                <a:latin typeface="Bebas Neue Bold"/>
                <a:ea typeface="Bebas Neue Bold"/>
                <a:cs typeface="Bebas Neue Bold"/>
                <a:sym typeface="Bebas Neue Bold"/>
              </a:rPr>
              <a:t>SERVIDOR</a:t>
            </a:r>
          </a:p>
        </p:txBody>
      </p:sp>
      <p:sp>
        <p:nvSpPr>
          <p:cNvPr name="TextBox 7" id="7"/>
          <p:cNvSpPr txBox="true"/>
          <p:nvPr/>
        </p:nvSpPr>
        <p:spPr>
          <a:xfrm rot="0">
            <a:off x="2178260" y="3013284"/>
            <a:ext cx="4261098" cy="11804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000000"/>
                </a:solidFill>
                <a:latin typeface="Open Sans"/>
                <a:ea typeface="Open Sans"/>
                <a:cs typeface="Open Sans"/>
                <a:sym typeface="Open Sans"/>
              </a:rPr>
              <a:t>Linux (ubuntu 22.04)</a:t>
            </a:r>
            <a:r>
              <a:rPr lang="en-US" sz="3399">
                <a:solidFill>
                  <a:srgbClr val="000000"/>
                </a:solidFill>
                <a:latin typeface="Open Sans"/>
                <a:ea typeface="Open Sans"/>
                <a:cs typeface="Open Sans"/>
                <a:sym typeface="Open Sans"/>
              </a:rPr>
              <a:t> </a:t>
            </a:r>
          </a:p>
        </p:txBody>
      </p:sp>
      <p:sp>
        <p:nvSpPr>
          <p:cNvPr name="TextBox 8" id="8"/>
          <p:cNvSpPr txBox="true"/>
          <p:nvPr/>
        </p:nvSpPr>
        <p:spPr>
          <a:xfrm rot="0">
            <a:off x="1556159" y="4476064"/>
            <a:ext cx="5505301" cy="29806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Puertos habilitados:</a:t>
            </a:r>
          </a:p>
          <a:p>
            <a:pPr algn="ctr">
              <a:lnSpc>
                <a:spcPts val="4759"/>
              </a:lnSpc>
            </a:pPr>
            <a:r>
              <a:rPr lang="en-US" sz="3399">
                <a:solidFill>
                  <a:srgbClr val="000000"/>
                </a:solidFill>
                <a:latin typeface="Open Sans"/>
                <a:ea typeface="Open Sans"/>
                <a:cs typeface="Open Sans"/>
                <a:sym typeface="Open Sans"/>
              </a:rPr>
              <a:t>80 HTTP</a:t>
            </a:r>
          </a:p>
          <a:p>
            <a:pPr algn="ctr">
              <a:lnSpc>
                <a:spcPts val="4759"/>
              </a:lnSpc>
            </a:pPr>
            <a:r>
              <a:rPr lang="en-US" sz="3399">
                <a:solidFill>
                  <a:srgbClr val="000000"/>
                </a:solidFill>
                <a:latin typeface="Open Sans"/>
                <a:ea typeface="Open Sans"/>
                <a:cs typeface="Open Sans"/>
                <a:sym typeface="Open Sans"/>
              </a:rPr>
              <a:t>443 HTTPS</a:t>
            </a:r>
          </a:p>
          <a:p>
            <a:pPr algn="ctr">
              <a:lnSpc>
                <a:spcPts val="4759"/>
              </a:lnSpc>
            </a:pPr>
            <a:r>
              <a:rPr lang="en-US" sz="3399">
                <a:solidFill>
                  <a:srgbClr val="000000"/>
                </a:solidFill>
                <a:latin typeface="Open Sans"/>
                <a:ea typeface="Open Sans"/>
                <a:cs typeface="Open Sans"/>
                <a:sym typeface="Open Sans"/>
              </a:rPr>
              <a:t>22 SSH(solo para desarollo)</a:t>
            </a:r>
          </a:p>
          <a:p>
            <a:pPr algn="ctr">
              <a:lnSpc>
                <a:spcPts val="4759"/>
              </a:lnSpc>
            </a:pPr>
            <a:r>
              <a:rPr lang="en-US" sz="3399">
                <a:solidFill>
                  <a:srgbClr val="000000"/>
                </a:solidFill>
                <a:latin typeface="Open Sans"/>
                <a:ea typeface="Open Sans"/>
                <a:cs typeface="Open Sans"/>
                <a:sym typeface="Open Sans"/>
              </a:rPr>
              <a:t>3306 MYSQL</a:t>
            </a:r>
          </a:p>
        </p:txBody>
      </p:sp>
      <p:sp>
        <p:nvSpPr>
          <p:cNvPr name="TextBox 9" id="9"/>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166808" cy="10218830"/>
          </a:xfrm>
          <a:prstGeom prst="rect">
            <a:avLst/>
          </a:prstGeom>
        </p:spPr>
      </p:pic>
      <p:grpSp>
        <p:nvGrpSpPr>
          <p:cNvPr name="Group 3" id="3"/>
          <p:cNvGrpSpPr/>
          <p:nvPr/>
        </p:nvGrpSpPr>
        <p:grpSpPr>
          <a:xfrm rot="0">
            <a:off x="6732420" y="457592"/>
            <a:ext cx="3830833" cy="992419"/>
            <a:chOff x="0" y="0"/>
            <a:chExt cx="1008944" cy="261378"/>
          </a:xfrm>
        </p:grpSpPr>
        <p:sp>
          <p:nvSpPr>
            <p:cNvPr name="Freeform 4" id="4"/>
            <p:cNvSpPr/>
            <p:nvPr/>
          </p:nvSpPr>
          <p:spPr>
            <a:xfrm flipH="false" flipV="false" rot="0">
              <a:off x="0" y="0"/>
              <a:ext cx="1008944" cy="261378"/>
            </a:xfrm>
            <a:custGeom>
              <a:avLst/>
              <a:gdLst/>
              <a:ahLst/>
              <a:cxnLst/>
              <a:rect r="r" b="b" t="t" l="l"/>
              <a:pathLst>
                <a:path h="261378" w="1008944">
                  <a:moveTo>
                    <a:pt x="103068" y="0"/>
                  </a:moveTo>
                  <a:lnTo>
                    <a:pt x="905875" y="0"/>
                  </a:lnTo>
                  <a:cubicBezTo>
                    <a:pt x="962798" y="0"/>
                    <a:pt x="1008944" y="46145"/>
                    <a:pt x="1008944" y="103068"/>
                  </a:cubicBezTo>
                  <a:lnTo>
                    <a:pt x="1008944" y="158309"/>
                  </a:lnTo>
                  <a:cubicBezTo>
                    <a:pt x="1008944" y="185645"/>
                    <a:pt x="998085" y="211861"/>
                    <a:pt x="978756" y="231190"/>
                  </a:cubicBezTo>
                  <a:cubicBezTo>
                    <a:pt x="959427" y="250519"/>
                    <a:pt x="933211" y="261378"/>
                    <a:pt x="905875" y="261378"/>
                  </a:cubicBezTo>
                  <a:lnTo>
                    <a:pt x="103068" y="261378"/>
                  </a:lnTo>
                  <a:cubicBezTo>
                    <a:pt x="75733" y="261378"/>
                    <a:pt x="49517" y="250519"/>
                    <a:pt x="30188" y="231190"/>
                  </a:cubicBezTo>
                  <a:cubicBezTo>
                    <a:pt x="10859" y="211861"/>
                    <a:pt x="0" y="185645"/>
                    <a:pt x="0" y="158309"/>
                  </a:cubicBezTo>
                  <a:lnTo>
                    <a:pt x="0" y="103068"/>
                  </a:lnTo>
                  <a:cubicBezTo>
                    <a:pt x="0" y="75733"/>
                    <a:pt x="10859" y="49517"/>
                    <a:pt x="30188" y="30188"/>
                  </a:cubicBezTo>
                  <a:cubicBezTo>
                    <a:pt x="49517" y="10859"/>
                    <a:pt x="75733" y="0"/>
                    <a:pt x="103068" y="0"/>
                  </a:cubicBezTo>
                  <a:close/>
                </a:path>
              </a:pathLst>
            </a:custGeom>
            <a:solidFill>
              <a:srgbClr val="5656BF">
                <a:alpha val="74902"/>
              </a:srgbClr>
            </a:solidFill>
          </p:spPr>
        </p:sp>
        <p:sp>
          <p:nvSpPr>
            <p:cNvPr name="TextBox 5" id="5"/>
            <p:cNvSpPr txBox="true"/>
            <p:nvPr/>
          </p:nvSpPr>
          <p:spPr>
            <a:xfrm>
              <a:off x="0" y="-85725"/>
              <a:ext cx="1008944" cy="347103"/>
            </a:xfrm>
            <a:prstGeom prst="rect">
              <a:avLst/>
            </a:prstGeom>
          </p:spPr>
          <p:txBody>
            <a:bodyPr anchor="ctr" rtlCol="false" tIns="50800" lIns="50800" bIns="50800" rIns="50800"/>
            <a:lstStyle/>
            <a:p>
              <a:pPr algn="ctr">
                <a:lnSpc>
                  <a:spcPts val="6159"/>
                </a:lnSpc>
              </a:pPr>
              <a:r>
                <a:rPr lang="en-US" b="true" sz="4399">
                  <a:solidFill>
                    <a:srgbClr val="FFFFFF">
                      <a:alpha val="74902"/>
                    </a:srgbClr>
                  </a:solidFill>
                  <a:latin typeface="Open Sans Bold"/>
                  <a:ea typeface="Open Sans Bold"/>
                  <a:cs typeface="Open Sans Bold"/>
                  <a:sym typeface="Open Sans Bold"/>
                </a:rPr>
                <a:t>Membresía</a:t>
              </a:r>
            </a:p>
          </p:txBody>
        </p:sp>
      </p:grpSp>
      <p:sp>
        <p:nvSpPr>
          <p:cNvPr name="TextBox 6" id="6"/>
          <p:cNvSpPr txBox="true"/>
          <p:nvPr/>
        </p:nvSpPr>
        <p:spPr>
          <a:xfrm rot="0">
            <a:off x="17876817" y="9828192"/>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13</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
        <p:nvSpPr>
          <p:cNvPr name="TextBox 3" id="3"/>
          <p:cNvSpPr txBox="true"/>
          <p:nvPr/>
        </p:nvSpPr>
        <p:spPr>
          <a:xfrm rot="0">
            <a:off x="17876817" y="9828192"/>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14</a:t>
            </a:r>
          </a:p>
        </p:txBody>
      </p:sp>
      <p:grpSp>
        <p:nvGrpSpPr>
          <p:cNvPr name="Group 4" id="4"/>
          <p:cNvGrpSpPr/>
          <p:nvPr/>
        </p:nvGrpSpPr>
        <p:grpSpPr>
          <a:xfrm rot="0">
            <a:off x="6732420" y="457592"/>
            <a:ext cx="3830833" cy="992419"/>
            <a:chOff x="0" y="0"/>
            <a:chExt cx="1008944" cy="261378"/>
          </a:xfrm>
        </p:grpSpPr>
        <p:sp>
          <p:nvSpPr>
            <p:cNvPr name="Freeform 5" id="5"/>
            <p:cNvSpPr/>
            <p:nvPr/>
          </p:nvSpPr>
          <p:spPr>
            <a:xfrm flipH="false" flipV="false" rot="0">
              <a:off x="0" y="0"/>
              <a:ext cx="1008944" cy="261378"/>
            </a:xfrm>
            <a:custGeom>
              <a:avLst/>
              <a:gdLst/>
              <a:ahLst/>
              <a:cxnLst/>
              <a:rect r="r" b="b" t="t" l="l"/>
              <a:pathLst>
                <a:path h="261378" w="1008944">
                  <a:moveTo>
                    <a:pt x="103068" y="0"/>
                  </a:moveTo>
                  <a:lnTo>
                    <a:pt x="905875" y="0"/>
                  </a:lnTo>
                  <a:cubicBezTo>
                    <a:pt x="962798" y="0"/>
                    <a:pt x="1008944" y="46145"/>
                    <a:pt x="1008944" y="103068"/>
                  </a:cubicBezTo>
                  <a:lnTo>
                    <a:pt x="1008944" y="158309"/>
                  </a:lnTo>
                  <a:cubicBezTo>
                    <a:pt x="1008944" y="185645"/>
                    <a:pt x="998085" y="211861"/>
                    <a:pt x="978756" y="231190"/>
                  </a:cubicBezTo>
                  <a:cubicBezTo>
                    <a:pt x="959427" y="250519"/>
                    <a:pt x="933211" y="261378"/>
                    <a:pt x="905875" y="261378"/>
                  </a:cubicBezTo>
                  <a:lnTo>
                    <a:pt x="103068" y="261378"/>
                  </a:lnTo>
                  <a:cubicBezTo>
                    <a:pt x="75733" y="261378"/>
                    <a:pt x="49517" y="250519"/>
                    <a:pt x="30188" y="231190"/>
                  </a:cubicBezTo>
                  <a:cubicBezTo>
                    <a:pt x="10859" y="211861"/>
                    <a:pt x="0" y="185645"/>
                    <a:pt x="0" y="158309"/>
                  </a:cubicBezTo>
                  <a:lnTo>
                    <a:pt x="0" y="103068"/>
                  </a:lnTo>
                  <a:cubicBezTo>
                    <a:pt x="0" y="75733"/>
                    <a:pt x="10859" y="49517"/>
                    <a:pt x="30188" y="30188"/>
                  </a:cubicBezTo>
                  <a:cubicBezTo>
                    <a:pt x="49517" y="10859"/>
                    <a:pt x="75733" y="0"/>
                    <a:pt x="103068" y="0"/>
                  </a:cubicBezTo>
                  <a:close/>
                </a:path>
              </a:pathLst>
            </a:custGeom>
            <a:solidFill>
              <a:srgbClr val="5656BF">
                <a:alpha val="74902"/>
              </a:srgbClr>
            </a:solidFill>
          </p:spPr>
        </p:sp>
        <p:sp>
          <p:nvSpPr>
            <p:cNvPr name="TextBox 6" id="6"/>
            <p:cNvSpPr txBox="true"/>
            <p:nvPr/>
          </p:nvSpPr>
          <p:spPr>
            <a:xfrm>
              <a:off x="0" y="-85725"/>
              <a:ext cx="1008944" cy="347103"/>
            </a:xfrm>
            <a:prstGeom prst="rect">
              <a:avLst/>
            </a:prstGeom>
          </p:spPr>
          <p:txBody>
            <a:bodyPr anchor="ctr" rtlCol="false" tIns="50800" lIns="50800" bIns="50800" rIns="50800"/>
            <a:lstStyle/>
            <a:p>
              <a:pPr algn="ctr">
                <a:lnSpc>
                  <a:spcPts val="6159"/>
                </a:lnSpc>
              </a:pPr>
              <a:r>
                <a:rPr lang="en-US" b="true" sz="4399">
                  <a:solidFill>
                    <a:srgbClr val="FFFFFF">
                      <a:alpha val="74902"/>
                    </a:srgbClr>
                  </a:solidFill>
                  <a:latin typeface="Open Sans Bold"/>
                  <a:ea typeface="Open Sans Bold"/>
                  <a:cs typeface="Open Sans Bold"/>
                  <a:sym typeface="Open Sans Bold"/>
                </a:rPr>
                <a:t>Eventos</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
        <p:nvSpPr>
          <p:cNvPr name="TextBox 3" id="3"/>
          <p:cNvSpPr txBox="true"/>
          <p:nvPr/>
        </p:nvSpPr>
        <p:spPr>
          <a:xfrm rot="0">
            <a:off x="17876817" y="9828192"/>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15</a:t>
            </a:r>
          </a:p>
        </p:txBody>
      </p:sp>
      <p:grpSp>
        <p:nvGrpSpPr>
          <p:cNvPr name="Group 4" id="4"/>
          <p:cNvGrpSpPr/>
          <p:nvPr/>
        </p:nvGrpSpPr>
        <p:grpSpPr>
          <a:xfrm rot="0">
            <a:off x="6732420" y="457592"/>
            <a:ext cx="3830833" cy="992419"/>
            <a:chOff x="0" y="0"/>
            <a:chExt cx="1008944" cy="261378"/>
          </a:xfrm>
        </p:grpSpPr>
        <p:sp>
          <p:nvSpPr>
            <p:cNvPr name="Freeform 5" id="5"/>
            <p:cNvSpPr/>
            <p:nvPr/>
          </p:nvSpPr>
          <p:spPr>
            <a:xfrm flipH="false" flipV="false" rot="0">
              <a:off x="0" y="0"/>
              <a:ext cx="1008944" cy="261378"/>
            </a:xfrm>
            <a:custGeom>
              <a:avLst/>
              <a:gdLst/>
              <a:ahLst/>
              <a:cxnLst/>
              <a:rect r="r" b="b" t="t" l="l"/>
              <a:pathLst>
                <a:path h="261378" w="1008944">
                  <a:moveTo>
                    <a:pt x="103068" y="0"/>
                  </a:moveTo>
                  <a:lnTo>
                    <a:pt x="905875" y="0"/>
                  </a:lnTo>
                  <a:cubicBezTo>
                    <a:pt x="962798" y="0"/>
                    <a:pt x="1008944" y="46145"/>
                    <a:pt x="1008944" y="103068"/>
                  </a:cubicBezTo>
                  <a:lnTo>
                    <a:pt x="1008944" y="158309"/>
                  </a:lnTo>
                  <a:cubicBezTo>
                    <a:pt x="1008944" y="185645"/>
                    <a:pt x="998085" y="211861"/>
                    <a:pt x="978756" y="231190"/>
                  </a:cubicBezTo>
                  <a:cubicBezTo>
                    <a:pt x="959427" y="250519"/>
                    <a:pt x="933211" y="261378"/>
                    <a:pt x="905875" y="261378"/>
                  </a:cubicBezTo>
                  <a:lnTo>
                    <a:pt x="103068" y="261378"/>
                  </a:lnTo>
                  <a:cubicBezTo>
                    <a:pt x="75733" y="261378"/>
                    <a:pt x="49517" y="250519"/>
                    <a:pt x="30188" y="231190"/>
                  </a:cubicBezTo>
                  <a:cubicBezTo>
                    <a:pt x="10859" y="211861"/>
                    <a:pt x="0" y="185645"/>
                    <a:pt x="0" y="158309"/>
                  </a:cubicBezTo>
                  <a:lnTo>
                    <a:pt x="0" y="103068"/>
                  </a:lnTo>
                  <a:cubicBezTo>
                    <a:pt x="0" y="75733"/>
                    <a:pt x="10859" y="49517"/>
                    <a:pt x="30188" y="30188"/>
                  </a:cubicBezTo>
                  <a:cubicBezTo>
                    <a:pt x="49517" y="10859"/>
                    <a:pt x="75733" y="0"/>
                    <a:pt x="103068" y="0"/>
                  </a:cubicBezTo>
                  <a:close/>
                </a:path>
              </a:pathLst>
            </a:custGeom>
            <a:solidFill>
              <a:srgbClr val="5656BF">
                <a:alpha val="74902"/>
              </a:srgbClr>
            </a:solidFill>
          </p:spPr>
        </p:sp>
        <p:sp>
          <p:nvSpPr>
            <p:cNvPr name="TextBox 6" id="6"/>
            <p:cNvSpPr txBox="true"/>
            <p:nvPr/>
          </p:nvSpPr>
          <p:spPr>
            <a:xfrm>
              <a:off x="0" y="-85725"/>
              <a:ext cx="1008944" cy="347103"/>
            </a:xfrm>
            <a:prstGeom prst="rect">
              <a:avLst/>
            </a:prstGeom>
          </p:spPr>
          <p:txBody>
            <a:bodyPr anchor="ctr" rtlCol="false" tIns="50800" lIns="50800" bIns="50800" rIns="50800"/>
            <a:lstStyle/>
            <a:p>
              <a:pPr algn="ctr">
                <a:lnSpc>
                  <a:spcPts val="6159"/>
                </a:lnSpc>
              </a:pPr>
              <a:r>
                <a:rPr lang="en-US" b="true" sz="4399">
                  <a:solidFill>
                    <a:srgbClr val="FFFFFF">
                      <a:alpha val="74902"/>
                    </a:srgbClr>
                  </a:solidFill>
                  <a:latin typeface="Open Sans Bold"/>
                  <a:ea typeface="Open Sans Bold"/>
                  <a:cs typeface="Open Sans Bold"/>
                  <a:sym typeface="Open Sans Bold"/>
                </a:rPr>
                <a:t>Alianzas</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369814" y="2779405"/>
            <a:ext cx="9493764" cy="6307799"/>
          </a:xfrm>
          <a:custGeom>
            <a:avLst/>
            <a:gdLst/>
            <a:ahLst/>
            <a:cxnLst/>
            <a:rect r="r" b="b" t="t" l="l"/>
            <a:pathLst>
              <a:path h="6307799" w="9493764">
                <a:moveTo>
                  <a:pt x="0" y="0"/>
                </a:moveTo>
                <a:lnTo>
                  <a:pt x="9493764" y="0"/>
                </a:lnTo>
                <a:lnTo>
                  <a:pt x="9493764" y="6307799"/>
                </a:lnTo>
                <a:lnTo>
                  <a:pt x="0" y="6307799"/>
                </a:lnTo>
                <a:lnTo>
                  <a:pt x="0" y="0"/>
                </a:lnTo>
                <a:close/>
              </a:path>
            </a:pathLst>
          </a:custGeom>
          <a:blipFill>
            <a:blip r:embed="rId2">
              <a:extLst>
                <a:ext uri="{96DAC541-7B7A-43D3-8B79-37D633B846F1}">
                  <asvg:svgBlip xmlns:asvg="http://schemas.microsoft.com/office/drawing/2016/SVG/main" r:embed="rId3"/>
                </a:ext>
              </a:extLst>
            </a:blip>
            <a:stretch>
              <a:fillRect l="-4204" t="0" r="0" b="-32883"/>
            </a:stretch>
          </a:blipFill>
        </p:spPr>
      </p:sp>
      <p:sp>
        <p:nvSpPr>
          <p:cNvPr name="Freeform 3" id="3"/>
          <p:cNvSpPr/>
          <p:nvPr/>
        </p:nvSpPr>
        <p:spPr>
          <a:xfrm flipH="false" flipV="false" rot="925466">
            <a:off x="-668664" y="6726882"/>
            <a:ext cx="6536750" cy="4203644"/>
          </a:xfrm>
          <a:custGeom>
            <a:avLst/>
            <a:gdLst/>
            <a:ahLst/>
            <a:cxnLst/>
            <a:rect r="r" b="b" t="t" l="l"/>
            <a:pathLst>
              <a:path h="4203644" w="6536750">
                <a:moveTo>
                  <a:pt x="0" y="0"/>
                </a:moveTo>
                <a:lnTo>
                  <a:pt x="6536750" y="0"/>
                </a:lnTo>
                <a:lnTo>
                  <a:pt x="6536750" y="4203643"/>
                </a:lnTo>
                <a:lnTo>
                  <a:pt x="0" y="4203643"/>
                </a:lnTo>
                <a:lnTo>
                  <a:pt x="0" y="0"/>
                </a:lnTo>
                <a:close/>
              </a:path>
            </a:pathLst>
          </a:custGeom>
          <a:blipFill>
            <a:blip r:embed="rId2">
              <a:extLst>
                <a:ext uri="{96DAC541-7B7A-43D3-8B79-37D633B846F1}">
                  <asvg:svgBlip xmlns:asvg="http://schemas.microsoft.com/office/drawing/2016/SVG/main" r:embed="rId3"/>
                </a:ext>
              </a:extLst>
            </a:blip>
            <a:stretch>
              <a:fillRect l="-7073" t="0" r="0" b="-41071"/>
            </a:stretch>
          </a:blipFill>
        </p:spPr>
      </p:sp>
      <p:sp>
        <p:nvSpPr>
          <p:cNvPr name="Freeform 4" id="4"/>
          <p:cNvSpPr/>
          <p:nvPr/>
        </p:nvSpPr>
        <p:spPr>
          <a:xfrm flipH="false" flipV="false" rot="-5400000">
            <a:off x="14101202" y="208979"/>
            <a:ext cx="4030989" cy="3055612"/>
          </a:xfrm>
          <a:custGeom>
            <a:avLst/>
            <a:gdLst/>
            <a:ahLst/>
            <a:cxnLst/>
            <a:rect r="r" b="b" t="t" l="l"/>
            <a:pathLst>
              <a:path h="3055612" w="4030989">
                <a:moveTo>
                  <a:pt x="0" y="0"/>
                </a:moveTo>
                <a:lnTo>
                  <a:pt x="4030989" y="0"/>
                </a:lnTo>
                <a:lnTo>
                  <a:pt x="4030989" y="3055612"/>
                </a:lnTo>
                <a:lnTo>
                  <a:pt x="0" y="3055612"/>
                </a:lnTo>
                <a:lnTo>
                  <a:pt x="0" y="0"/>
                </a:lnTo>
                <a:close/>
              </a:path>
            </a:pathLst>
          </a:custGeom>
          <a:blipFill>
            <a:blip r:embed="rId4">
              <a:extLst>
                <a:ext uri="{96DAC541-7B7A-43D3-8B79-37D633B846F1}">
                  <asvg:svgBlip xmlns:asvg="http://schemas.microsoft.com/office/drawing/2016/SVG/main" r:embed="rId5"/>
                </a:ext>
              </a:extLst>
            </a:blip>
            <a:stretch>
              <a:fillRect l="0" t="0" r="0" b="-34663"/>
            </a:stretch>
          </a:blipFill>
        </p:spPr>
      </p:sp>
      <p:sp>
        <p:nvSpPr>
          <p:cNvPr name="Freeform 5" id="5"/>
          <p:cNvSpPr/>
          <p:nvPr/>
        </p:nvSpPr>
        <p:spPr>
          <a:xfrm flipH="false" flipV="false" rot="-9874533">
            <a:off x="4329990" y="9079109"/>
            <a:ext cx="4030989" cy="2702976"/>
          </a:xfrm>
          <a:custGeom>
            <a:avLst/>
            <a:gdLst/>
            <a:ahLst/>
            <a:cxnLst/>
            <a:rect r="r" b="b" t="t" l="l"/>
            <a:pathLst>
              <a:path h="2702976" w="4030989">
                <a:moveTo>
                  <a:pt x="0" y="0"/>
                </a:moveTo>
                <a:lnTo>
                  <a:pt x="4030989" y="0"/>
                </a:lnTo>
                <a:lnTo>
                  <a:pt x="4030989" y="2702976"/>
                </a:lnTo>
                <a:lnTo>
                  <a:pt x="0" y="2702976"/>
                </a:lnTo>
                <a:lnTo>
                  <a:pt x="0" y="0"/>
                </a:lnTo>
                <a:close/>
              </a:path>
            </a:pathLst>
          </a:custGeom>
          <a:blipFill>
            <a:blip r:embed="rId4">
              <a:extLst>
                <a:ext uri="{96DAC541-7B7A-43D3-8B79-37D633B846F1}">
                  <asvg:svgBlip xmlns:asvg="http://schemas.microsoft.com/office/drawing/2016/SVG/main" r:embed="rId5"/>
                </a:ext>
              </a:extLst>
            </a:blip>
            <a:stretch>
              <a:fillRect l="0" t="-52232" r="0" b="0"/>
            </a:stretch>
          </a:blipFill>
        </p:spPr>
      </p:sp>
      <p:sp>
        <p:nvSpPr>
          <p:cNvPr name="Freeform 6" id="6"/>
          <p:cNvSpPr/>
          <p:nvPr/>
        </p:nvSpPr>
        <p:spPr>
          <a:xfrm flipH="false" flipV="false" rot="-4474533">
            <a:off x="-1094040" y="4919974"/>
            <a:ext cx="4866968" cy="3210049"/>
          </a:xfrm>
          <a:custGeom>
            <a:avLst/>
            <a:gdLst/>
            <a:ahLst/>
            <a:cxnLst/>
            <a:rect r="r" b="b" t="t" l="l"/>
            <a:pathLst>
              <a:path h="3210049" w="4866968">
                <a:moveTo>
                  <a:pt x="0" y="0"/>
                </a:moveTo>
                <a:lnTo>
                  <a:pt x="4866968" y="0"/>
                </a:lnTo>
                <a:lnTo>
                  <a:pt x="4866968" y="3210049"/>
                </a:lnTo>
                <a:lnTo>
                  <a:pt x="0" y="3210049"/>
                </a:lnTo>
                <a:lnTo>
                  <a:pt x="0" y="0"/>
                </a:lnTo>
                <a:close/>
              </a:path>
            </a:pathLst>
          </a:custGeom>
          <a:blipFill>
            <a:blip r:embed="rId6">
              <a:extLst>
                <a:ext uri="{96DAC541-7B7A-43D3-8B79-37D633B846F1}">
                  <asvg:svgBlip xmlns:asvg="http://schemas.microsoft.com/office/drawing/2016/SVG/main" r:embed="rId7"/>
                </a:ext>
              </a:extLst>
            </a:blip>
            <a:stretch>
              <a:fillRect l="0" t="-28184" r="0" b="0"/>
            </a:stretch>
          </a:blipFill>
        </p:spPr>
      </p:sp>
      <p:sp>
        <p:nvSpPr>
          <p:cNvPr name="Freeform 7" id="7"/>
          <p:cNvSpPr/>
          <p:nvPr/>
        </p:nvSpPr>
        <p:spPr>
          <a:xfrm flipH="false" flipV="false" rot="-5400000">
            <a:off x="11852912" y="5273798"/>
            <a:ext cx="5266957" cy="5545820"/>
          </a:xfrm>
          <a:custGeom>
            <a:avLst/>
            <a:gdLst/>
            <a:ahLst/>
            <a:cxnLst/>
            <a:rect r="r" b="b" t="t" l="l"/>
            <a:pathLst>
              <a:path h="5545820" w="5266957">
                <a:moveTo>
                  <a:pt x="0" y="0"/>
                </a:moveTo>
                <a:lnTo>
                  <a:pt x="5266956" y="0"/>
                </a:lnTo>
                <a:lnTo>
                  <a:pt x="5266956" y="5545820"/>
                </a:lnTo>
                <a:lnTo>
                  <a:pt x="0" y="5545820"/>
                </a:lnTo>
                <a:lnTo>
                  <a:pt x="0" y="0"/>
                </a:lnTo>
                <a:close/>
              </a:path>
            </a:pathLst>
          </a:custGeom>
          <a:blipFill>
            <a:blip r:embed="rId6">
              <a:extLst>
                <a:ext uri="{96DAC541-7B7A-43D3-8B79-37D633B846F1}">
                  <asvg:svgBlip xmlns:asvg="http://schemas.microsoft.com/office/drawing/2016/SVG/main" r:embed="rId7"/>
                </a:ext>
              </a:extLst>
            </a:blip>
            <a:stretch>
              <a:fillRect l="-24541" t="0" r="0" b="0"/>
            </a:stretch>
          </a:blipFill>
        </p:spPr>
      </p:sp>
      <p:sp>
        <p:nvSpPr>
          <p:cNvPr name="AutoShape 8" id="8"/>
          <p:cNvSpPr/>
          <p:nvPr/>
        </p:nvSpPr>
        <p:spPr>
          <a:xfrm>
            <a:off x="0" y="5143500"/>
            <a:ext cx="18288000" cy="0"/>
          </a:xfrm>
          <a:prstGeom prst="line">
            <a:avLst/>
          </a:prstGeom>
          <a:ln cap="flat" w="114300">
            <a:solidFill>
              <a:srgbClr val="000000"/>
            </a:solidFill>
            <a:prstDash val="solid"/>
            <a:headEnd type="none" len="sm" w="sm"/>
            <a:tailEnd type="none" len="sm" w="sm"/>
          </a:ln>
        </p:spPr>
      </p:sp>
      <p:sp>
        <p:nvSpPr>
          <p:cNvPr name="AutoShape 9" id="9"/>
          <p:cNvSpPr/>
          <p:nvPr/>
        </p:nvSpPr>
        <p:spPr>
          <a:xfrm flipH="true">
            <a:off x="9144000" y="0"/>
            <a:ext cx="77237" cy="10287000"/>
          </a:xfrm>
          <a:prstGeom prst="line">
            <a:avLst/>
          </a:prstGeom>
          <a:ln cap="flat" w="104775">
            <a:solidFill>
              <a:srgbClr val="000000"/>
            </a:solidFill>
            <a:prstDash val="solid"/>
            <a:headEnd type="none" len="sm" w="sm"/>
            <a:tailEnd type="none" len="sm" w="sm"/>
          </a:ln>
        </p:spPr>
      </p:sp>
      <p:grpSp>
        <p:nvGrpSpPr>
          <p:cNvPr name="Group 10" id="10"/>
          <p:cNvGrpSpPr/>
          <p:nvPr/>
        </p:nvGrpSpPr>
        <p:grpSpPr>
          <a:xfrm rot="0">
            <a:off x="11713480" y="1028700"/>
            <a:ext cx="4815237" cy="2843698"/>
            <a:chOff x="0" y="0"/>
            <a:chExt cx="1268211" cy="748957"/>
          </a:xfrm>
        </p:grpSpPr>
        <p:sp>
          <p:nvSpPr>
            <p:cNvPr name="Freeform 11" id="11"/>
            <p:cNvSpPr/>
            <p:nvPr/>
          </p:nvSpPr>
          <p:spPr>
            <a:xfrm flipH="false" flipV="false" rot="0">
              <a:off x="0" y="0"/>
              <a:ext cx="1268211" cy="748957"/>
            </a:xfrm>
            <a:custGeom>
              <a:avLst/>
              <a:gdLst/>
              <a:ahLst/>
              <a:cxnLst/>
              <a:rect r="r" b="b" t="t" l="l"/>
              <a:pathLst>
                <a:path h="748957" w="1268211">
                  <a:moveTo>
                    <a:pt x="81998" y="0"/>
                  </a:moveTo>
                  <a:lnTo>
                    <a:pt x="1186213" y="0"/>
                  </a:lnTo>
                  <a:cubicBezTo>
                    <a:pt x="1231499" y="0"/>
                    <a:pt x="1268211" y="36712"/>
                    <a:pt x="1268211" y="81998"/>
                  </a:cubicBezTo>
                  <a:lnTo>
                    <a:pt x="1268211" y="666960"/>
                  </a:lnTo>
                  <a:cubicBezTo>
                    <a:pt x="1268211" y="688707"/>
                    <a:pt x="1259572" y="709563"/>
                    <a:pt x="1244194" y="724941"/>
                  </a:cubicBezTo>
                  <a:cubicBezTo>
                    <a:pt x="1228817" y="740318"/>
                    <a:pt x="1207960" y="748957"/>
                    <a:pt x="1186213" y="748957"/>
                  </a:cubicBezTo>
                  <a:lnTo>
                    <a:pt x="81998" y="748957"/>
                  </a:lnTo>
                  <a:cubicBezTo>
                    <a:pt x="60250" y="748957"/>
                    <a:pt x="39394" y="740318"/>
                    <a:pt x="24017" y="724941"/>
                  </a:cubicBezTo>
                  <a:cubicBezTo>
                    <a:pt x="8639" y="709563"/>
                    <a:pt x="0" y="688707"/>
                    <a:pt x="0" y="666960"/>
                  </a:cubicBezTo>
                  <a:lnTo>
                    <a:pt x="0" y="81998"/>
                  </a:lnTo>
                  <a:cubicBezTo>
                    <a:pt x="0" y="60250"/>
                    <a:pt x="8639" y="39394"/>
                    <a:pt x="24017" y="24017"/>
                  </a:cubicBezTo>
                  <a:cubicBezTo>
                    <a:pt x="39394" y="8639"/>
                    <a:pt x="60250" y="0"/>
                    <a:pt x="81998" y="0"/>
                  </a:cubicBezTo>
                  <a:close/>
                </a:path>
              </a:pathLst>
            </a:custGeom>
            <a:solidFill>
              <a:srgbClr val="5656BF"/>
            </a:solidFill>
          </p:spPr>
        </p:sp>
        <p:sp>
          <p:nvSpPr>
            <p:cNvPr name="TextBox 12" id="12"/>
            <p:cNvSpPr txBox="true"/>
            <p:nvPr/>
          </p:nvSpPr>
          <p:spPr>
            <a:xfrm>
              <a:off x="0" y="-85725"/>
              <a:ext cx="1268211" cy="834682"/>
            </a:xfrm>
            <a:prstGeom prst="rect">
              <a:avLst/>
            </a:prstGeom>
          </p:spPr>
          <p:txBody>
            <a:bodyPr anchor="ctr" rtlCol="false" tIns="50800" lIns="50800" bIns="50800" rIns="50800"/>
            <a:lstStyle/>
            <a:p>
              <a:pPr algn="ctr">
                <a:lnSpc>
                  <a:spcPts val="6159"/>
                </a:lnSpc>
              </a:pPr>
              <a:r>
                <a:rPr lang="en-US" b="true" sz="4399">
                  <a:solidFill>
                    <a:srgbClr val="FFFFFF"/>
                  </a:solidFill>
                  <a:latin typeface="Open Sans Bold"/>
                  <a:ea typeface="Open Sans Bold"/>
                  <a:cs typeface="Open Sans Bold"/>
                  <a:sym typeface="Open Sans Bold"/>
                </a:rPr>
                <a:t>Eventos</a:t>
              </a:r>
            </a:p>
          </p:txBody>
        </p:sp>
      </p:grpSp>
      <p:grpSp>
        <p:nvGrpSpPr>
          <p:cNvPr name="Group 13" id="13"/>
          <p:cNvGrpSpPr/>
          <p:nvPr/>
        </p:nvGrpSpPr>
        <p:grpSpPr>
          <a:xfrm rot="0">
            <a:off x="1635514" y="1028700"/>
            <a:ext cx="4815237" cy="2843698"/>
            <a:chOff x="0" y="0"/>
            <a:chExt cx="1268211" cy="748957"/>
          </a:xfrm>
        </p:grpSpPr>
        <p:sp>
          <p:nvSpPr>
            <p:cNvPr name="Freeform 14" id="14"/>
            <p:cNvSpPr/>
            <p:nvPr/>
          </p:nvSpPr>
          <p:spPr>
            <a:xfrm flipH="false" flipV="false" rot="0">
              <a:off x="0" y="0"/>
              <a:ext cx="1268211" cy="748957"/>
            </a:xfrm>
            <a:custGeom>
              <a:avLst/>
              <a:gdLst/>
              <a:ahLst/>
              <a:cxnLst/>
              <a:rect r="r" b="b" t="t" l="l"/>
              <a:pathLst>
                <a:path h="748957" w="1268211">
                  <a:moveTo>
                    <a:pt x="81998" y="0"/>
                  </a:moveTo>
                  <a:lnTo>
                    <a:pt x="1186213" y="0"/>
                  </a:lnTo>
                  <a:cubicBezTo>
                    <a:pt x="1231499" y="0"/>
                    <a:pt x="1268211" y="36712"/>
                    <a:pt x="1268211" y="81998"/>
                  </a:cubicBezTo>
                  <a:lnTo>
                    <a:pt x="1268211" y="666960"/>
                  </a:lnTo>
                  <a:cubicBezTo>
                    <a:pt x="1268211" y="688707"/>
                    <a:pt x="1259572" y="709563"/>
                    <a:pt x="1244194" y="724941"/>
                  </a:cubicBezTo>
                  <a:cubicBezTo>
                    <a:pt x="1228817" y="740318"/>
                    <a:pt x="1207960" y="748957"/>
                    <a:pt x="1186213" y="748957"/>
                  </a:cubicBezTo>
                  <a:lnTo>
                    <a:pt x="81998" y="748957"/>
                  </a:lnTo>
                  <a:cubicBezTo>
                    <a:pt x="60250" y="748957"/>
                    <a:pt x="39394" y="740318"/>
                    <a:pt x="24017" y="724941"/>
                  </a:cubicBezTo>
                  <a:cubicBezTo>
                    <a:pt x="8639" y="709563"/>
                    <a:pt x="0" y="688707"/>
                    <a:pt x="0" y="666960"/>
                  </a:cubicBezTo>
                  <a:lnTo>
                    <a:pt x="0" y="81998"/>
                  </a:lnTo>
                  <a:cubicBezTo>
                    <a:pt x="0" y="60250"/>
                    <a:pt x="8639" y="39394"/>
                    <a:pt x="24017" y="24017"/>
                  </a:cubicBezTo>
                  <a:cubicBezTo>
                    <a:pt x="39394" y="8639"/>
                    <a:pt x="60250" y="0"/>
                    <a:pt x="81998" y="0"/>
                  </a:cubicBezTo>
                  <a:close/>
                </a:path>
              </a:pathLst>
            </a:custGeom>
            <a:solidFill>
              <a:srgbClr val="5656BF"/>
            </a:solidFill>
          </p:spPr>
        </p:sp>
        <p:sp>
          <p:nvSpPr>
            <p:cNvPr name="TextBox 15" id="15"/>
            <p:cNvSpPr txBox="true"/>
            <p:nvPr/>
          </p:nvSpPr>
          <p:spPr>
            <a:xfrm>
              <a:off x="0" y="-85725"/>
              <a:ext cx="1268211" cy="834682"/>
            </a:xfrm>
            <a:prstGeom prst="rect">
              <a:avLst/>
            </a:prstGeom>
          </p:spPr>
          <p:txBody>
            <a:bodyPr anchor="ctr" rtlCol="false" tIns="50800" lIns="50800" bIns="50800" rIns="50800"/>
            <a:lstStyle/>
            <a:p>
              <a:pPr algn="ctr">
                <a:lnSpc>
                  <a:spcPts val="6159"/>
                </a:lnSpc>
              </a:pPr>
              <a:r>
                <a:rPr lang="en-US" b="true" sz="4399">
                  <a:solidFill>
                    <a:srgbClr val="FFFFFF"/>
                  </a:solidFill>
                  <a:latin typeface="Open Sans Bold"/>
                  <a:ea typeface="Open Sans Bold"/>
                  <a:cs typeface="Open Sans Bold"/>
                  <a:sym typeface="Open Sans Bold"/>
                </a:rPr>
                <a:t>Membresias</a:t>
              </a:r>
            </a:p>
          </p:txBody>
        </p:sp>
      </p:grpSp>
      <p:grpSp>
        <p:nvGrpSpPr>
          <p:cNvPr name="Group 16" id="16"/>
          <p:cNvGrpSpPr/>
          <p:nvPr/>
        </p:nvGrpSpPr>
        <p:grpSpPr>
          <a:xfrm rot="0">
            <a:off x="1635514" y="6257138"/>
            <a:ext cx="4815237" cy="2843698"/>
            <a:chOff x="0" y="0"/>
            <a:chExt cx="1268211" cy="748957"/>
          </a:xfrm>
        </p:grpSpPr>
        <p:sp>
          <p:nvSpPr>
            <p:cNvPr name="Freeform 17" id="17"/>
            <p:cNvSpPr/>
            <p:nvPr/>
          </p:nvSpPr>
          <p:spPr>
            <a:xfrm flipH="false" flipV="false" rot="0">
              <a:off x="0" y="0"/>
              <a:ext cx="1268211" cy="748957"/>
            </a:xfrm>
            <a:custGeom>
              <a:avLst/>
              <a:gdLst/>
              <a:ahLst/>
              <a:cxnLst/>
              <a:rect r="r" b="b" t="t" l="l"/>
              <a:pathLst>
                <a:path h="748957" w="1268211">
                  <a:moveTo>
                    <a:pt x="81998" y="0"/>
                  </a:moveTo>
                  <a:lnTo>
                    <a:pt x="1186213" y="0"/>
                  </a:lnTo>
                  <a:cubicBezTo>
                    <a:pt x="1231499" y="0"/>
                    <a:pt x="1268211" y="36712"/>
                    <a:pt x="1268211" y="81998"/>
                  </a:cubicBezTo>
                  <a:lnTo>
                    <a:pt x="1268211" y="666960"/>
                  </a:lnTo>
                  <a:cubicBezTo>
                    <a:pt x="1268211" y="688707"/>
                    <a:pt x="1259572" y="709563"/>
                    <a:pt x="1244194" y="724941"/>
                  </a:cubicBezTo>
                  <a:cubicBezTo>
                    <a:pt x="1228817" y="740318"/>
                    <a:pt x="1207960" y="748957"/>
                    <a:pt x="1186213" y="748957"/>
                  </a:cubicBezTo>
                  <a:lnTo>
                    <a:pt x="81998" y="748957"/>
                  </a:lnTo>
                  <a:cubicBezTo>
                    <a:pt x="60250" y="748957"/>
                    <a:pt x="39394" y="740318"/>
                    <a:pt x="24017" y="724941"/>
                  </a:cubicBezTo>
                  <a:cubicBezTo>
                    <a:pt x="8639" y="709563"/>
                    <a:pt x="0" y="688707"/>
                    <a:pt x="0" y="666960"/>
                  </a:cubicBezTo>
                  <a:lnTo>
                    <a:pt x="0" y="81998"/>
                  </a:lnTo>
                  <a:cubicBezTo>
                    <a:pt x="0" y="60250"/>
                    <a:pt x="8639" y="39394"/>
                    <a:pt x="24017" y="24017"/>
                  </a:cubicBezTo>
                  <a:cubicBezTo>
                    <a:pt x="39394" y="8639"/>
                    <a:pt x="60250" y="0"/>
                    <a:pt x="81998" y="0"/>
                  </a:cubicBezTo>
                  <a:close/>
                </a:path>
              </a:pathLst>
            </a:custGeom>
            <a:solidFill>
              <a:srgbClr val="5656BF"/>
            </a:solidFill>
          </p:spPr>
        </p:sp>
        <p:sp>
          <p:nvSpPr>
            <p:cNvPr name="TextBox 18" id="18"/>
            <p:cNvSpPr txBox="true"/>
            <p:nvPr/>
          </p:nvSpPr>
          <p:spPr>
            <a:xfrm>
              <a:off x="0" y="-85725"/>
              <a:ext cx="1268211" cy="834682"/>
            </a:xfrm>
            <a:prstGeom prst="rect">
              <a:avLst/>
            </a:prstGeom>
          </p:spPr>
          <p:txBody>
            <a:bodyPr anchor="ctr" rtlCol="false" tIns="50800" lIns="50800" bIns="50800" rIns="50800"/>
            <a:lstStyle/>
            <a:p>
              <a:pPr algn="ctr">
                <a:lnSpc>
                  <a:spcPts val="6159"/>
                </a:lnSpc>
              </a:pPr>
              <a:r>
                <a:rPr lang="en-US" b="true" sz="4399">
                  <a:solidFill>
                    <a:srgbClr val="FFFFFF"/>
                  </a:solidFill>
                  <a:latin typeface="Open Sans Bold"/>
                  <a:ea typeface="Open Sans Bold"/>
                  <a:cs typeface="Open Sans Bold"/>
                  <a:sym typeface="Open Sans Bold"/>
                </a:rPr>
                <a:t>Alianzas</a:t>
              </a:r>
            </a:p>
          </p:txBody>
        </p:sp>
      </p:grpSp>
      <p:grpSp>
        <p:nvGrpSpPr>
          <p:cNvPr name="Group 19" id="19"/>
          <p:cNvGrpSpPr/>
          <p:nvPr/>
        </p:nvGrpSpPr>
        <p:grpSpPr>
          <a:xfrm rot="0">
            <a:off x="11713480" y="6257138"/>
            <a:ext cx="4815237" cy="2843698"/>
            <a:chOff x="0" y="0"/>
            <a:chExt cx="1268211" cy="748957"/>
          </a:xfrm>
        </p:grpSpPr>
        <p:sp>
          <p:nvSpPr>
            <p:cNvPr name="Freeform 20" id="20"/>
            <p:cNvSpPr/>
            <p:nvPr/>
          </p:nvSpPr>
          <p:spPr>
            <a:xfrm flipH="false" flipV="false" rot="0">
              <a:off x="0" y="0"/>
              <a:ext cx="1268211" cy="748957"/>
            </a:xfrm>
            <a:custGeom>
              <a:avLst/>
              <a:gdLst/>
              <a:ahLst/>
              <a:cxnLst/>
              <a:rect r="r" b="b" t="t" l="l"/>
              <a:pathLst>
                <a:path h="748957" w="1268211">
                  <a:moveTo>
                    <a:pt x="81998" y="0"/>
                  </a:moveTo>
                  <a:lnTo>
                    <a:pt x="1186213" y="0"/>
                  </a:lnTo>
                  <a:cubicBezTo>
                    <a:pt x="1231499" y="0"/>
                    <a:pt x="1268211" y="36712"/>
                    <a:pt x="1268211" y="81998"/>
                  </a:cubicBezTo>
                  <a:lnTo>
                    <a:pt x="1268211" y="666960"/>
                  </a:lnTo>
                  <a:cubicBezTo>
                    <a:pt x="1268211" y="688707"/>
                    <a:pt x="1259572" y="709563"/>
                    <a:pt x="1244194" y="724941"/>
                  </a:cubicBezTo>
                  <a:cubicBezTo>
                    <a:pt x="1228817" y="740318"/>
                    <a:pt x="1207960" y="748957"/>
                    <a:pt x="1186213" y="748957"/>
                  </a:cubicBezTo>
                  <a:lnTo>
                    <a:pt x="81998" y="748957"/>
                  </a:lnTo>
                  <a:cubicBezTo>
                    <a:pt x="60250" y="748957"/>
                    <a:pt x="39394" y="740318"/>
                    <a:pt x="24017" y="724941"/>
                  </a:cubicBezTo>
                  <a:cubicBezTo>
                    <a:pt x="8639" y="709563"/>
                    <a:pt x="0" y="688707"/>
                    <a:pt x="0" y="666960"/>
                  </a:cubicBezTo>
                  <a:lnTo>
                    <a:pt x="0" y="81998"/>
                  </a:lnTo>
                  <a:cubicBezTo>
                    <a:pt x="0" y="60250"/>
                    <a:pt x="8639" y="39394"/>
                    <a:pt x="24017" y="24017"/>
                  </a:cubicBezTo>
                  <a:cubicBezTo>
                    <a:pt x="39394" y="8639"/>
                    <a:pt x="60250" y="0"/>
                    <a:pt x="81998" y="0"/>
                  </a:cubicBezTo>
                  <a:close/>
                </a:path>
              </a:pathLst>
            </a:custGeom>
            <a:solidFill>
              <a:srgbClr val="5656BF"/>
            </a:solidFill>
          </p:spPr>
        </p:sp>
        <p:sp>
          <p:nvSpPr>
            <p:cNvPr name="TextBox 21" id="21"/>
            <p:cNvSpPr txBox="true"/>
            <p:nvPr/>
          </p:nvSpPr>
          <p:spPr>
            <a:xfrm>
              <a:off x="0" y="-85725"/>
              <a:ext cx="1268211" cy="834682"/>
            </a:xfrm>
            <a:prstGeom prst="rect">
              <a:avLst/>
            </a:prstGeom>
          </p:spPr>
          <p:txBody>
            <a:bodyPr anchor="ctr" rtlCol="false" tIns="50800" lIns="50800" bIns="50800" rIns="50800"/>
            <a:lstStyle/>
            <a:p>
              <a:pPr algn="ctr">
                <a:lnSpc>
                  <a:spcPts val="6159"/>
                </a:lnSpc>
              </a:pPr>
              <a:r>
                <a:rPr lang="en-US" b="true" sz="4399">
                  <a:solidFill>
                    <a:srgbClr val="FFFFFF"/>
                  </a:solidFill>
                  <a:latin typeface="Open Sans Bold"/>
                  <a:ea typeface="Open Sans Bold"/>
                  <a:cs typeface="Open Sans Bold"/>
                  <a:sym typeface="Open Sans Bold"/>
                </a:rPr>
                <a:t>Dashboard</a:t>
              </a:r>
            </a:p>
          </p:txBody>
        </p:sp>
      </p:grpSp>
      <p:pic>
        <p:nvPicPr>
          <p:cNvPr name="Picture 22" id="22">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0" y="0"/>
            <a:ext cx="18288000" cy="10287000"/>
          </a:xfrm>
          <a:prstGeom prst="rect">
            <a:avLst/>
          </a:prstGeom>
        </p:spPr>
      </p:pic>
      <p:sp>
        <p:nvSpPr>
          <p:cNvPr name="TextBox 23" id="23"/>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16</a:t>
            </a:r>
          </a:p>
        </p:txBody>
      </p:sp>
      <p:grpSp>
        <p:nvGrpSpPr>
          <p:cNvPr name="Group 24" id="24"/>
          <p:cNvGrpSpPr/>
          <p:nvPr/>
        </p:nvGrpSpPr>
        <p:grpSpPr>
          <a:xfrm rot="0">
            <a:off x="6732420" y="457592"/>
            <a:ext cx="3830833" cy="992419"/>
            <a:chOff x="0" y="0"/>
            <a:chExt cx="1008944" cy="261378"/>
          </a:xfrm>
        </p:grpSpPr>
        <p:sp>
          <p:nvSpPr>
            <p:cNvPr name="Freeform 25" id="25"/>
            <p:cNvSpPr/>
            <p:nvPr/>
          </p:nvSpPr>
          <p:spPr>
            <a:xfrm flipH="false" flipV="false" rot="0">
              <a:off x="0" y="0"/>
              <a:ext cx="1008944" cy="261378"/>
            </a:xfrm>
            <a:custGeom>
              <a:avLst/>
              <a:gdLst/>
              <a:ahLst/>
              <a:cxnLst/>
              <a:rect r="r" b="b" t="t" l="l"/>
              <a:pathLst>
                <a:path h="261378" w="1008944">
                  <a:moveTo>
                    <a:pt x="103068" y="0"/>
                  </a:moveTo>
                  <a:lnTo>
                    <a:pt x="905875" y="0"/>
                  </a:lnTo>
                  <a:cubicBezTo>
                    <a:pt x="962798" y="0"/>
                    <a:pt x="1008944" y="46145"/>
                    <a:pt x="1008944" y="103068"/>
                  </a:cubicBezTo>
                  <a:lnTo>
                    <a:pt x="1008944" y="158309"/>
                  </a:lnTo>
                  <a:cubicBezTo>
                    <a:pt x="1008944" y="185645"/>
                    <a:pt x="998085" y="211861"/>
                    <a:pt x="978756" y="231190"/>
                  </a:cubicBezTo>
                  <a:cubicBezTo>
                    <a:pt x="959427" y="250519"/>
                    <a:pt x="933211" y="261378"/>
                    <a:pt x="905875" y="261378"/>
                  </a:cubicBezTo>
                  <a:lnTo>
                    <a:pt x="103068" y="261378"/>
                  </a:lnTo>
                  <a:cubicBezTo>
                    <a:pt x="75733" y="261378"/>
                    <a:pt x="49517" y="250519"/>
                    <a:pt x="30188" y="231190"/>
                  </a:cubicBezTo>
                  <a:cubicBezTo>
                    <a:pt x="10859" y="211861"/>
                    <a:pt x="0" y="185645"/>
                    <a:pt x="0" y="158309"/>
                  </a:cubicBezTo>
                  <a:lnTo>
                    <a:pt x="0" y="103068"/>
                  </a:lnTo>
                  <a:cubicBezTo>
                    <a:pt x="0" y="75733"/>
                    <a:pt x="10859" y="49517"/>
                    <a:pt x="30188" y="30188"/>
                  </a:cubicBezTo>
                  <a:cubicBezTo>
                    <a:pt x="49517" y="10859"/>
                    <a:pt x="75733" y="0"/>
                    <a:pt x="103068" y="0"/>
                  </a:cubicBezTo>
                  <a:close/>
                </a:path>
              </a:pathLst>
            </a:custGeom>
            <a:solidFill>
              <a:srgbClr val="5656BF">
                <a:alpha val="74902"/>
              </a:srgbClr>
            </a:solidFill>
          </p:spPr>
        </p:sp>
        <p:sp>
          <p:nvSpPr>
            <p:cNvPr name="TextBox 26" id="26"/>
            <p:cNvSpPr txBox="true"/>
            <p:nvPr/>
          </p:nvSpPr>
          <p:spPr>
            <a:xfrm>
              <a:off x="0" y="-85725"/>
              <a:ext cx="1008944" cy="347103"/>
            </a:xfrm>
            <a:prstGeom prst="rect">
              <a:avLst/>
            </a:prstGeom>
          </p:spPr>
          <p:txBody>
            <a:bodyPr anchor="ctr" rtlCol="false" tIns="50800" lIns="50800" bIns="50800" rIns="50800"/>
            <a:lstStyle/>
            <a:p>
              <a:pPr algn="ctr">
                <a:lnSpc>
                  <a:spcPts val="6159"/>
                </a:lnSpc>
              </a:pPr>
              <a:r>
                <a:rPr lang="en-US" b="true" sz="4399">
                  <a:solidFill>
                    <a:srgbClr val="FFFFFF">
                      <a:alpha val="74902"/>
                    </a:srgbClr>
                  </a:solidFill>
                  <a:latin typeface="Open Sans Bold"/>
                  <a:ea typeface="Open Sans Bold"/>
                  <a:cs typeface="Open Sans Bold"/>
                  <a:sym typeface="Open Sans Bold"/>
                </a:rPr>
                <a:t>Dashboard</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63143" y="5826527"/>
            <a:ext cx="5285341" cy="4206342"/>
          </a:xfrm>
          <a:custGeom>
            <a:avLst/>
            <a:gdLst/>
            <a:ahLst/>
            <a:cxnLst/>
            <a:rect r="r" b="b" t="t" l="l"/>
            <a:pathLst>
              <a:path h="4206342" w="5285341">
                <a:moveTo>
                  <a:pt x="0" y="0"/>
                </a:moveTo>
                <a:lnTo>
                  <a:pt x="5285341" y="0"/>
                </a:lnTo>
                <a:lnTo>
                  <a:pt x="5285341" y="4206342"/>
                </a:lnTo>
                <a:lnTo>
                  <a:pt x="0" y="4206342"/>
                </a:lnTo>
                <a:lnTo>
                  <a:pt x="0" y="0"/>
                </a:lnTo>
                <a:close/>
              </a:path>
            </a:pathLst>
          </a:custGeom>
          <a:blipFill>
            <a:blip r:embed="rId2">
              <a:extLst>
                <a:ext uri="{96DAC541-7B7A-43D3-8B79-37D633B846F1}">
                  <asvg:svgBlip xmlns:asvg="http://schemas.microsoft.com/office/drawing/2016/SVG/main" r:embed="rId3"/>
                </a:ext>
              </a:extLst>
            </a:blip>
            <a:stretch>
              <a:fillRect l="0" t="0" r="-20751" b="-28554"/>
            </a:stretch>
          </a:blipFill>
        </p:spPr>
      </p:sp>
      <p:sp>
        <p:nvSpPr>
          <p:cNvPr name="Freeform 3" id="3"/>
          <p:cNvSpPr/>
          <p:nvPr/>
        </p:nvSpPr>
        <p:spPr>
          <a:xfrm flipH="false" flipV="false" rot="0">
            <a:off x="12417095" y="-264394"/>
            <a:ext cx="6062614" cy="7843467"/>
          </a:xfrm>
          <a:custGeom>
            <a:avLst/>
            <a:gdLst/>
            <a:ahLst/>
            <a:cxnLst/>
            <a:rect r="r" b="b" t="t" l="l"/>
            <a:pathLst>
              <a:path h="7843467" w="6062614">
                <a:moveTo>
                  <a:pt x="0" y="0"/>
                </a:moveTo>
                <a:lnTo>
                  <a:pt x="6062614" y="0"/>
                </a:lnTo>
                <a:lnTo>
                  <a:pt x="6062614" y="7843467"/>
                </a:lnTo>
                <a:lnTo>
                  <a:pt x="0" y="7843467"/>
                </a:lnTo>
                <a:lnTo>
                  <a:pt x="0" y="0"/>
                </a:lnTo>
                <a:close/>
              </a:path>
            </a:pathLst>
          </a:custGeom>
          <a:blipFill>
            <a:blip r:embed="rId2">
              <a:extLst>
                <a:ext uri="{96DAC541-7B7A-43D3-8B79-37D633B846F1}">
                  <asvg:svgBlip xmlns:asvg="http://schemas.microsoft.com/office/drawing/2016/SVG/main" r:embed="rId3"/>
                </a:ext>
              </a:extLst>
            </a:blip>
            <a:stretch>
              <a:fillRect l="0" t="-4228" r="-59151" b="0"/>
            </a:stretch>
          </a:blipFill>
        </p:spPr>
      </p:sp>
      <p:sp>
        <p:nvSpPr>
          <p:cNvPr name="Freeform 4" id="4"/>
          <p:cNvSpPr/>
          <p:nvPr/>
        </p:nvSpPr>
        <p:spPr>
          <a:xfrm flipH="false" flipV="false" rot="2167144">
            <a:off x="14504497" y="5975894"/>
            <a:ext cx="4974598" cy="4808793"/>
          </a:xfrm>
          <a:custGeom>
            <a:avLst/>
            <a:gdLst/>
            <a:ahLst/>
            <a:cxnLst/>
            <a:rect r="r" b="b" t="t" l="l"/>
            <a:pathLst>
              <a:path h="4808793" w="4974598">
                <a:moveTo>
                  <a:pt x="0" y="0"/>
                </a:moveTo>
                <a:lnTo>
                  <a:pt x="4974598" y="0"/>
                </a:lnTo>
                <a:lnTo>
                  <a:pt x="4974598" y="4808793"/>
                </a:lnTo>
                <a:lnTo>
                  <a:pt x="0" y="4808793"/>
                </a:lnTo>
                <a:lnTo>
                  <a:pt x="0" y="0"/>
                </a:lnTo>
                <a:close/>
              </a:path>
            </a:pathLst>
          </a:custGeom>
          <a:blipFill>
            <a:blip r:embed="rId4">
              <a:extLst>
                <a:ext uri="{96DAC541-7B7A-43D3-8B79-37D633B846F1}">
                  <asvg:svgBlip xmlns:asvg="http://schemas.microsoft.com/office/drawing/2016/SVG/main" r:embed="rId5"/>
                </a:ext>
              </a:extLst>
            </a:blip>
            <a:stretch>
              <a:fillRect l="0" t="0" r="-14337" b="0"/>
            </a:stretch>
          </a:blipFill>
        </p:spPr>
      </p:sp>
      <p:sp>
        <p:nvSpPr>
          <p:cNvPr name="Freeform 5" id="5"/>
          <p:cNvSpPr/>
          <p:nvPr/>
        </p:nvSpPr>
        <p:spPr>
          <a:xfrm flipH="false" flipV="false" rot="0">
            <a:off x="-153505" y="3874173"/>
            <a:ext cx="2450423" cy="3587427"/>
          </a:xfrm>
          <a:custGeom>
            <a:avLst/>
            <a:gdLst/>
            <a:ahLst/>
            <a:cxnLst/>
            <a:rect r="r" b="b" t="t" l="l"/>
            <a:pathLst>
              <a:path h="3587427" w="2450423">
                <a:moveTo>
                  <a:pt x="0" y="0"/>
                </a:moveTo>
                <a:lnTo>
                  <a:pt x="2450423" y="0"/>
                </a:lnTo>
                <a:lnTo>
                  <a:pt x="2450423" y="3587427"/>
                </a:lnTo>
                <a:lnTo>
                  <a:pt x="0" y="3587427"/>
                </a:lnTo>
                <a:lnTo>
                  <a:pt x="0" y="0"/>
                </a:lnTo>
                <a:close/>
              </a:path>
            </a:pathLst>
          </a:custGeom>
          <a:blipFill>
            <a:blip r:embed="rId4">
              <a:extLst>
                <a:ext uri="{96DAC541-7B7A-43D3-8B79-37D633B846F1}">
                  <asvg:svgBlip xmlns:asvg="http://schemas.microsoft.com/office/drawing/2016/SVG/main" r:embed="rId5"/>
                </a:ext>
              </a:extLst>
            </a:blip>
            <a:stretch>
              <a:fillRect l="-73161" t="0" r="0" b="0"/>
            </a:stretch>
          </a:blipFill>
        </p:spPr>
      </p:sp>
      <p:sp>
        <p:nvSpPr>
          <p:cNvPr name="Freeform 6" id="6"/>
          <p:cNvSpPr/>
          <p:nvPr/>
        </p:nvSpPr>
        <p:spPr>
          <a:xfrm flipH="false" flipV="false" rot="0">
            <a:off x="5256683" y="3362305"/>
            <a:ext cx="7774635" cy="6120758"/>
          </a:xfrm>
          <a:custGeom>
            <a:avLst/>
            <a:gdLst/>
            <a:ahLst/>
            <a:cxnLst/>
            <a:rect r="r" b="b" t="t" l="l"/>
            <a:pathLst>
              <a:path h="6120758" w="7774635">
                <a:moveTo>
                  <a:pt x="0" y="0"/>
                </a:moveTo>
                <a:lnTo>
                  <a:pt x="7774634" y="0"/>
                </a:lnTo>
                <a:lnTo>
                  <a:pt x="7774634" y="6120758"/>
                </a:lnTo>
                <a:lnTo>
                  <a:pt x="0" y="6120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26578" y="1515804"/>
            <a:ext cx="6115817" cy="1202055"/>
          </a:xfrm>
          <a:prstGeom prst="rect">
            <a:avLst/>
          </a:prstGeom>
        </p:spPr>
        <p:txBody>
          <a:bodyPr anchor="t" rtlCol="false" tIns="0" lIns="0" bIns="0" rIns="0">
            <a:spAutoFit/>
          </a:bodyPr>
          <a:lstStyle/>
          <a:p>
            <a:pPr algn="ctr" marL="0" indent="0" lvl="0">
              <a:lnSpc>
                <a:spcPts val="9240"/>
              </a:lnSpc>
              <a:spcBef>
                <a:spcPct val="0"/>
              </a:spcBef>
            </a:pPr>
            <a:r>
              <a:rPr lang="en-US" b="true" sz="8400">
                <a:solidFill>
                  <a:srgbClr val="000000"/>
                </a:solidFill>
                <a:latin typeface="Bebas Neue Bold"/>
                <a:ea typeface="Bebas Neue Bold"/>
                <a:cs typeface="Bebas Neue Bold"/>
                <a:sym typeface="Bebas Neue Bold"/>
              </a:rPr>
              <a:t>CONCLUSIONES</a:t>
            </a:r>
          </a:p>
        </p:txBody>
      </p:sp>
      <p:sp>
        <p:nvSpPr>
          <p:cNvPr name="TextBox 8" id="8"/>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256851" y="5254021"/>
            <a:ext cx="6716675" cy="4462659"/>
          </a:xfrm>
          <a:custGeom>
            <a:avLst/>
            <a:gdLst/>
            <a:ahLst/>
            <a:cxnLst/>
            <a:rect r="r" b="b" t="t" l="l"/>
            <a:pathLst>
              <a:path h="4462659" w="6716675">
                <a:moveTo>
                  <a:pt x="0" y="0"/>
                </a:moveTo>
                <a:lnTo>
                  <a:pt x="6716675" y="0"/>
                </a:lnTo>
                <a:lnTo>
                  <a:pt x="6716675" y="4462660"/>
                </a:lnTo>
                <a:lnTo>
                  <a:pt x="0" y="4462660"/>
                </a:lnTo>
                <a:lnTo>
                  <a:pt x="0" y="0"/>
                </a:lnTo>
                <a:close/>
              </a:path>
            </a:pathLst>
          </a:custGeom>
          <a:blipFill>
            <a:blip r:embed="rId2">
              <a:extLst>
                <a:ext uri="{96DAC541-7B7A-43D3-8B79-37D633B846F1}">
                  <asvg:svgBlip xmlns:asvg="http://schemas.microsoft.com/office/drawing/2016/SVG/main" r:embed="rId3"/>
                </a:ext>
              </a:extLst>
            </a:blip>
            <a:stretch>
              <a:fillRect l="-4204" t="0" r="0" b="-32883"/>
            </a:stretch>
          </a:blipFill>
        </p:spPr>
      </p:sp>
      <p:sp>
        <p:nvSpPr>
          <p:cNvPr name="Freeform 3" id="3"/>
          <p:cNvSpPr/>
          <p:nvPr/>
        </p:nvSpPr>
        <p:spPr>
          <a:xfrm flipH="false" flipV="false" rot="5400000">
            <a:off x="-1468529" y="820056"/>
            <a:ext cx="6536750" cy="4203644"/>
          </a:xfrm>
          <a:custGeom>
            <a:avLst/>
            <a:gdLst/>
            <a:ahLst/>
            <a:cxnLst/>
            <a:rect r="r" b="b" t="t" l="l"/>
            <a:pathLst>
              <a:path h="4203644" w="6536750">
                <a:moveTo>
                  <a:pt x="0" y="0"/>
                </a:moveTo>
                <a:lnTo>
                  <a:pt x="6536749" y="0"/>
                </a:lnTo>
                <a:lnTo>
                  <a:pt x="6536749" y="4203644"/>
                </a:lnTo>
                <a:lnTo>
                  <a:pt x="0" y="4203644"/>
                </a:lnTo>
                <a:lnTo>
                  <a:pt x="0" y="0"/>
                </a:lnTo>
                <a:close/>
              </a:path>
            </a:pathLst>
          </a:custGeom>
          <a:blipFill>
            <a:blip r:embed="rId2">
              <a:extLst>
                <a:ext uri="{96DAC541-7B7A-43D3-8B79-37D633B846F1}">
                  <asvg:svgBlip xmlns:asvg="http://schemas.microsoft.com/office/drawing/2016/SVG/main" r:embed="rId3"/>
                </a:ext>
              </a:extLst>
            </a:blip>
            <a:stretch>
              <a:fillRect l="-7073" t="0" r="0" b="-41071"/>
            </a:stretch>
          </a:blipFill>
        </p:spPr>
      </p:sp>
      <p:sp>
        <p:nvSpPr>
          <p:cNvPr name="Freeform 4" id="4"/>
          <p:cNvSpPr/>
          <p:nvPr/>
        </p:nvSpPr>
        <p:spPr>
          <a:xfrm flipH="false" flipV="false" rot="-5400000">
            <a:off x="15273357" y="2599208"/>
            <a:ext cx="4030989" cy="3055612"/>
          </a:xfrm>
          <a:custGeom>
            <a:avLst/>
            <a:gdLst/>
            <a:ahLst/>
            <a:cxnLst/>
            <a:rect r="r" b="b" t="t" l="l"/>
            <a:pathLst>
              <a:path h="3055612" w="4030989">
                <a:moveTo>
                  <a:pt x="0" y="0"/>
                </a:moveTo>
                <a:lnTo>
                  <a:pt x="4030989" y="0"/>
                </a:lnTo>
                <a:lnTo>
                  <a:pt x="4030989" y="3055611"/>
                </a:lnTo>
                <a:lnTo>
                  <a:pt x="0" y="3055611"/>
                </a:lnTo>
                <a:lnTo>
                  <a:pt x="0" y="0"/>
                </a:lnTo>
                <a:close/>
              </a:path>
            </a:pathLst>
          </a:custGeom>
          <a:blipFill>
            <a:blip r:embed="rId4">
              <a:extLst>
                <a:ext uri="{96DAC541-7B7A-43D3-8B79-37D633B846F1}">
                  <asvg:svgBlip xmlns:asvg="http://schemas.microsoft.com/office/drawing/2016/SVG/main" r:embed="rId5"/>
                </a:ext>
              </a:extLst>
            </a:blip>
            <a:stretch>
              <a:fillRect l="0" t="0" r="0" b="-34663"/>
            </a:stretch>
          </a:blipFill>
        </p:spPr>
      </p:sp>
      <p:sp>
        <p:nvSpPr>
          <p:cNvPr name="Freeform 5" id="5"/>
          <p:cNvSpPr/>
          <p:nvPr/>
        </p:nvSpPr>
        <p:spPr>
          <a:xfrm flipH="false" flipV="false" rot="-5400000">
            <a:off x="-763592" y="5607300"/>
            <a:ext cx="4030989" cy="2702976"/>
          </a:xfrm>
          <a:custGeom>
            <a:avLst/>
            <a:gdLst/>
            <a:ahLst/>
            <a:cxnLst/>
            <a:rect r="r" b="b" t="t" l="l"/>
            <a:pathLst>
              <a:path h="2702976" w="4030989">
                <a:moveTo>
                  <a:pt x="0" y="0"/>
                </a:moveTo>
                <a:lnTo>
                  <a:pt x="4030989" y="0"/>
                </a:lnTo>
                <a:lnTo>
                  <a:pt x="4030989" y="2702975"/>
                </a:lnTo>
                <a:lnTo>
                  <a:pt x="0" y="2702975"/>
                </a:lnTo>
                <a:lnTo>
                  <a:pt x="0" y="0"/>
                </a:lnTo>
                <a:close/>
              </a:path>
            </a:pathLst>
          </a:custGeom>
          <a:blipFill>
            <a:blip r:embed="rId4">
              <a:extLst>
                <a:ext uri="{96DAC541-7B7A-43D3-8B79-37D633B846F1}">
                  <asvg:svgBlip xmlns:asvg="http://schemas.microsoft.com/office/drawing/2016/SVG/main" r:embed="rId5"/>
                </a:ext>
              </a:extLst>
            </a:blip>
            <a:stretch>
              <a:fillRect l="0" t="-52232" r="0" b="0"/>
            </a:stretch>
          </a:blipFill>
        </p:spPr>
      </p:sp>
      <p:sp>
        <p:nvSpPr>
          <p:cNvPr name="Freeform 6" id="6"/>
          <p:cNvSpPr/>
          <p:nvPr/>
        </p:nvSpPr>
        <p:spPr>
          <a:xfrm flipH="false" flipV="false" rot="0">
            <a:off x="1251903" y="-510732"/>
            <a:ext cx="4866968" cy="3210049"/>
          </a:xfrm>
          <a:custGeom>
            <a:avLst/>
            <a:gdLst/>
            <a:ahLst/>
            <a:cxnLst/>
            <a:rect r="r" b="b" t="t" l="l"/>
            <a:pathLst>
              <a:path h="3210049" w="4866968">
                <a:moveTo>
                  <a:pt x="0" y="0"/>
                </a:moveTo>
                <a:lnTo>
                  <a:pt x="4866967" y="0"/>
                </a:lnTo>
                <a:lnTo>
                  <a:pt x="4866967" y="3210049"/>
                </a:lnTo>
                <a:lnTo>
                  <a:pt x="0" y="3210049"/>
                </a:lnTo>
                <a:lnTo>
                  <a:pt x="0" y="0"/>
                </a:lnTo>
                <a:close/>
              </a:path>
            </a:pathLst>
          </a:custGeom>
          <a:blipFill>
            <a:blip r:embed="rId6">
              <a:extLst>
                <a:ext uri="{96DAC541-7B7A-43D3-8B79-37D633B846F1}">
                  <asvg:svgBlip xmlns:asvg="http://schemas.microsoft.com/office/drawing/2016/SVG/main" r:embed="rId7"/>
                </a:ext>
              </a:extLst>
            </a:blip>
            <a:stretch>
              <a:fillRect l="0" t="-28184" r="0" b="0"/>
            </a:stretch>
          </a:blipFill>
        </p:spPr>
      </p:sp>
      <p:sp>
        <p:nvSpPr>
          <p:cNvPr name="Freeform 7" id="7"/>
          <p:cNvSpPr/>
          <p:nvPr/>
        </p:nvSpPr>
        <p:spPr>
          <a:xfrm flipH="false" flipV="false" rot="-5400000">
            <a:off x="12696520" y="6665011"/>
            <a:ext cx="3907893" cy="4114800"/>
          </a:xfrm>
          <a:custGeom>
            <a:avLst/>
            <a:gdLst/>
            <a:ahLst/>
            <a:cxnLst/>
            <a:rect r="r" b="b" t="t" l="l"/>
            <a:pathLst>
              <a:path h="4114800" w="3907893">
                <a:moveTo>
                  <a:pt x="0" y="0"/>
                </a:moveTo>
                <a:lnTo>
                  <a:pt x="3907894" y="0"/>
                </a:lnTo>
                <a:lnTo>
                  <a:pt x="39078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24541" t="0" r="0" b="0"/>
            </a:stretch>
          </a:blipFill>
        </p:spPr>
      </p:sp>
      <p:sp>
        <p:nvSpPr>
          <p:cNvPr name="TextBox 8" id="8"/>
          <p:cNvSpPr txBox="true"/>
          <p:nvPr/>
        </p:nvSpPr>
        <p:spPr>
          <a:xfrm rot="0">
            <a:off x="3805654" y="4400418"/>
            <a:ext cx="10676691" cy="1295268"/>
          </a:xfrm>
          <a:prstGeom prst="rect">
            <a:avLst/>
          </a:prstGeom>
        </p:spPr>
        <p:txBody>
          <a:bodyPr anchor="t" rtlCol="false" tIns="0" lIns="0" bIns="0" rIns="0">
            <a:spAutoFit/>
          </a:bodyPr>
          <a:lstStyle/>
          <a:p>
            <a:pPr algn="ctr" marL="0" indent="0" lvl="0">
              <a:lnSpc>
                <a:spcPts val="9255"/>
              </a:lnSpc>
              <a:spcBef>
                <a:spcPct val="0"/>
              </a:spcBef>
            </a:pPr>
            <a:r>
              <a:rPr lang="en-US" b="true" sz="10399" u="none">
                <a:solidFill>
                  <a:srgbClr val="000000"/>
                </a:solidFill>
                <a:latin typeface="Bebas Neue Bold"/>
                <a:ea typeface="Bebas Neue Bold"/>
                <a:cs typeface="Bebas Neue Bold"/>
                <a:sym typeface="Bebas Neue Bold"/>
              </a:rPr>
              <a:t>MUCHAS GRACIAS</a:t>
            </a:r>
          </a:p>
        </p:txBody>
      </p:sp>
      <p:sp>
        <p:nvSpPr>
          <p:cNvPr name="TextBox 9" id="9"/>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2790174">
            <a:off x="-2397010" y="7885621"/>
            <a:ext cx="3807267" cy="4940777"/>
          </a:xfrm>
          <a:custGeom>
            <a:avLst/>
            <a:gdLst/>
            <a:ahLst/>
            <a:cxnLst/>
            <a:rect r="r" b="b" t="t" l="l"/>
            <a:pathLst>
              <a:path h="4940777" w="3807267">
                <a:moveTo>
                  <a:pt x="0" y="0"/>
                </a:moveTo>
                <a:lnTo>
                  <a:pt x="3807267" y="0"/>
                </a:lnTo>
                <a:lnTo>
                  <a:pt x="3807267" y="4940778"/>
                </a:lnTo>
                <a:lnTo>
                  <a:pt x="0" y="4940778"/>
                </a:lnTo>
                <a:lnTo>
                  <a:pt x="0" y="0"/>
                </a:lnTo>
                <a:close/>
              </a:path>
            </a:pathLst>
          </a:custGeom>
          <a:blipFill>
            <a:blip r:embed="rId2">
              <a:extLst>
                <a:ext uri="{96DAC541-7B7A-43D3-8B79-37D633B846F1}">
                  <asvg:svgBlip xmlns:asvg="http://schemas.microsoft.com/office/drawing/2016/SVG/main" r:embed="rId3"/>
                </a:ext>
              </a:extLst>
            </a:blip>
            <a:stretch>
              <a:fillRect l="-52548" t="0" r="-616" b="0"/>
            </a:stretch>
          </a:blipFill>
        </p:spPr>
      </p:sp>
      <p:sp>
        <p:nvSpPr>
          <p:cNvPr name="Freeform 3" id="3"/>
          <p:cNvSpPr/>
          <p:nvPr/>
        </p:nvSpPr>
        <p:spPr>
          <a:xfrm flipH="false" flipV="false" rot="-10800000">
            <a:off x="16204894" y="-768505"/>
            <a:ext cx="4983173" cy="2419885"/>
          </a:xfrm>
          <a:custGeom>
            <a:avLst/>
            <a:gdLst/>
            <a:ahLst/>
            <a:cxnLst/>
            <a:rect r="r" b="b" t="t" l="l"/>
            <a:pathLst>
              <a:path h="2419885" w="4983173">
                <a:moveTo>
                  <a:pt x="0" y="0"/>
                </a:moveTo>
                <a:lnTo>
                  <a:pt x="4983172" y="0"/>
                </a:lnTo>
                <a:lnTo>
                  <a:pt x="4983172" y="2419885"/>
                </a:lnTo>
                <a:lnTo>
                  <a:pt x="0" y="2419885"/>
                </a:lnTo>
                <a:lnTo>
                  <a:pt x="0" y="0"/>
                </a:lnTo>
                <a:close/>
              </a:path>
            </a:pathLst>
          </a:custGeom>
          <a:blipFill>
            <a:blip r:embed="rId4">
              <a:extLst>
                <a:ext uri="{96DAC541-7B7A-43D3-8B79-37D633B846F1}">
                  <asvg:svgBlip xmlns:asvg="http://schemas.microsoft.com/office/drawing/2016/SVG/main" r:embed="rId5"/>
                </a:ext>
              </a:extLst>
            </a:blip>
            <a:stretch>
              <a:fillRect l="-40454" t="0" r="0" b="-145059"/>
            </a:stretch>
          </a:blipFill>
        </p:spPr>
      </p:sp>
      <p:sp>
        <p:nvSpPr>
          <p:cNvPr name="Freeform 4" id="4"/>
          <p:cNvSpPr/>
          <p:nvPr/>
        </p:nvSpPr>
        <p:spPr>
          <a:xfrm flipH="false" flipV="false" rot="-10800000">
            <a:off x="14794978" y="-3371567"/>
            <a:ext cx="3412498" cy="4400267"/>
          </a:xfrm>
          <a:custGeom>
            <a:avLst/>
            <a:gdLst/>
            <a:ahLst/>
            <a:cxnLst/>
            <a:rect r="r" b="b" t="t" l="l"/>
            <a:pathLst>
              <a:path h="4400267" w="3412498">
                <a:moveTo>
                  <a:pt x="0" y="0"/>
                </a:moveTo>
                <a:lnTo>
                  <a:pt x="3412498" y="0"/>
                </a:lnTo>
                <a:lnTo>
                  <a:pt x="3412498" y="4400267"/>
                </a:lnTo>
                <a:lnTo>
                  <a:pt x="0" y="4400267"/>
                </a:lnTo>
                <a:lnTo>
                  <a:pt x="0" y="0"/>
                </a:lnTo>
                <a:close/>
              </a:path>
            </a:pathLst>
          </a:custGeom>
          <a:blipFill>
            <a:blip r:embed="rId6">
              <a:extLst>
                <a:ext uri="{96DAC541-7B7A-43D3-8B79-37D633B846F1}">
                  <asvg:svgBlip xmlns:asvg="http://schemas.microsoft.com/office/drawing/2016/SVG/main" r:embed="rId7"/>
                </a:ext>
              </a:extLst>
            </a:blip>
            <a:stretch>
              <a:fillRect l="-26319" t="0" r="0" b="0"/>
            </a:stretch>
          </a:blipFill>
        </p:spPr>
      </p:sp>
      <p:grpSp>
        <p:nvGrpSpPr>
          <p:cNvPr name="Group 5" id="5"/>
          <p:cNvGrpSpPr/>
          <p:nvPr/>
        </p:nvGrpSpPr>
        <p:grpSpPr>
          <a:xfrm rot="0">
            <a:off x="10159568" y="724243"/>
            <a:ext cx="3444578" cy="3444578"/>
            <a:chOff x="0" y="0"/>
            <a:chExt cx="4592770" cy="4592770"/>
          </a:xfrm>
        </p:grpSpPr>
        <p:grpSp>
          <p:nvGrpSpPr>
            <p:cNvPr name="Group 6" id="6"/>
            <p:cNvGrpSpPr/>
            <p:nvPr/>
          </p:nvGrpSpPr>
          <p:grpSpPr>
            <a:xfrm rot="0">
              <a:off x="0" y="0"/>
              <a:ext cx="4592770" cy="45927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D3DD"/>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148"/>
                  </a:lnSpc>
                </a:pPr>
              </a:p>
            </p:txBody>
          </p:sp>
        </p:grpSp>
        <p:grpSp>
          <p:nvGrpSpPr>
            <p:cNvPr name="Group 9" id="9"/>
            <p:cNvGrpSpPr/>
            <p:nvPr/>
          </p:nvGrpSpPr>
          <p:grpSpPr>
            <a:xfrm rot="0">
              <a:off x="553382" y="553389"/>
              <a:ext cx="3486006" cy="3485992"/>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16666" r="0" b="-16666"/>
                </a:stretch>
              </a:blipFill>
            </p:spPr>
          </p:sp>
        </p:grpSp>
      </p:grpSp>
      <p:grpSp>
        <p:nvGrpSpPr>
          <p:cNvPr name="Group 11" id="11"/>
          <p:cNvGrpSpPr/>
          <p:nvPr/>
        </p:nvGrpSpPr>
        <p:grpSpPr>
          <a:xfrm rot="0">
            <a:off x="874109" y="6133795"/>
            <a:ext cx="3444578" cy="3444578"/>
            <a:chOff x="0" y="0"/>
            <a:chExt cx="4592770" cy="4592770"/>
          </a:xfrm>
        </p:grpSpPr>
        <p:grpSp>
          <p:nvGrpSpPr>
            <p:cNvPr name="Group 12" id="12"/>
            <p:cNvGrpSpPr/>
            <p:nvPr/>
          </p:nvGrpSpPr>
          <p:grpSpPr>
            <a:xfrm rot="0">
              <a:off x="0" y="0"/>
              <a:ext cx="4592770" cy="45927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D3D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48"/>
                  </a:lnSpc>
                </a:pPr>
              </a:p>
            </p:txBody>
          </p:sp>
        </p:grpSp>
        <p:grpSp>
          <p:nvGrpSpPr>
            <p:cNvPr name="Group 15" id="15"/>
            <p:cNvGrpSpPr/>
            <p:nvPr/>
          </p:nvGrpSpPr>
          <p:grpSpPr>
            <a:xfrm rot="0">
              <a:off x="553382" y="553389"/>
              <a:ext cx="3486006" cy="3485992"/>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3358" r="0" b="-29974"/>
                </a:stretch>
              </a:blipFill>
            </p:spPr>
          </p:sp>
        </p:grpSp>
      </p:grpSp>
      <p:grpSp>
        <p:nvGrpSpPr>
          <p:cNvPr name="Group 17" id="17"/>
          <p:cNvGrpSpPr/>
          <p:nvPr/>
        </p:nvGrpSpPr>
        <p:grpSpPr>
          <a:xfrm rot="0">
            <a:off x="10159568" y="6133795"/>
            <a:ext cx="3444578" cy="3444578"/>
            <a:chOff x="0" y="0"/>
            <a:chExt cx="4592770" cy="4592770"/>
          </a:xfrm>
        </p:grpSpPr>
        <p:grpSp>
          <p:nvGrpSpPr>
            <p:cNvPr name="Group 18" id="18"/>
            <p:cNvGrpSpPr/>
            <p:nvPr/>
          </p:nvGrpSpPr>
          <p:grpSpPr>
            <a:xfrm rot="0">
              <a:off x="0" y="0"/>
              <a:ext cx="4592770" cy="459277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D3D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48"/>
                  </a:lnSpc>
                </a:pPr>
              </a:p>
            </p:txBody>
          </p:sp>
        </p:grpSp>
        <p:grpSp>
          <p:nvGrpSpPr>
            <p:cNvPr name="Group 21" id="21"/>
            <p:cNvGrpSpPr/>
            <p:nvPr/>
          </p:nvGrpSpPr>
          <p:grpSpPr>
            <a:xfrm rot="0">
              <a:off x="553382" y="553389"/>
              <a:ext cx="3486006" cy="3485992"/>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0" t="-4059" r="0" b="-29274"/>
                </a:stretch>
              </a:blipFill>
            </p:spPr>
          </p:sp>
        </p:grpSp>
      </p:grpSp>
      <p:sp>
        <p:nvSpPr>
          <p:cNvPr name="Freeform 23" id="23"/>
          <p:cNvSpPr/>
          <p:nvPr/>
        </p:nvSpPr>
        <p:spPr>
          <a:xfrm flipH="false" flipV="false" rot="-5285854">
            <a:off x="-566139" y="9231508"/>
            <a:ext cx="2197748" cy="2833900"/>
          </a:xfrm>
          <a:custGeom>
            <a:avLst/>
            <a:gdLst/>
            <a:ahLst/>
            <a:cxnLst/>
            <a:rect r="r" b="b" t="t" l="l"/>
            <a:pathLst>
              <a:path h="2833900" w="2197748">
                <a:moveTo>
                  <a:pt x="0" y="0"/>
                </a:moveTo>
                <a:lnTo>
                  <a:pt x="2197748" y="0"/>
                </a:lnTo>
                <a:lnTo>
                  <a:pt x="2197748" y="2833901"/>
                </a:lnTo>
                <a:lnTo>
                  <a:pt x="0" y="2833901"/>
                </a:lnTo>
                <a:lnTo>
                  <a:pt x="0" y="0"/>
                </a:lnTo>
                <a:close/>
              </a:path>
            </a:pathLst>
          </a:custGeom>
          <a:blipFill>
            <a:blip r:embed="rId11">
              <a:extLst>
                <a:ext uri="{96DAC541-7B7A-43D3-8B79-37D633B846F1}">
                  <asvg:svgBlip xmlns:asvg="http://schemas.microsoft.com/office/drawing/2016/SVG/main" r:embed="rId12"/>
                </a:ext>
              </a:extLst>
            </a:blip>
            <a:stretch>
              <a:fillRect l="-26319" t="0" r="0" b="0"/>
            </a:stretch>
          </a:blipFill>
        </p:spPr>
      </p:sp>
      <p:sp>
        <p:nvSpPr>
          <p:cNvPr name="Freeform 24" id="24"/>
          <p:cNvSpPr/>
          <p:nvPr/>
        </p:nvSpPr>
        <p:spPr>
          <a:xfrm flipH="false" flipV="false" rot="5400000">
            <a:off x="15717378" y="7510680"/>
            <a:ext cx="1567698" cy="4672291"/>
          </a:xfrm>
          <a:custGeom>
            <a:avLst/>
            <a:gdLst/>
            <a:ahLst/>
            <a:cxnLst/>
            <a:rect r="r" b="b" t="t" l="l"/>
            <a:pathLst>
              <a:path h="4672291" w="1567698">
                <a:moveTo>
                  <a:pt x="0" y="0"/>
                </a:moveTo>
                <a:lnTo>
                  <a:pt x="1567698" y="0"/>
                </a:lnTo>
                <a:lnTo>
                  <a:pt x="1567698" y="4672291"/>
                </a:lnTo>
                <a:lnTo>
                  <a:pt x="0" y="4672291"/>
                </a:lnTo>
                <a:lnTo>
                  <a:pt x="0" y="0"/>
                </a:lnTo>
                <a:close/>
              </a:path>
            </a:pathLst>
          </a:custGeom>
          <a:blipFill>
            <a:blip r:embed="rId13">
              <a:extLst>
                <a:ext uri="{96DAC541-7B7A-43D3-8B79-37D633B846F1}">
                  <asvg:svgBlip xmlns:asvg="http://schemas.microsoft.com/office/drawing/2016/SVG/main" r:embed="rId14"/>
                </a:ext>
              </a:extLst>
            </a:blip>
            <a:stretch>
              <a:fillRect l="0" t="0" r="-253602" b="-308"/>
            </a:stretch>
          </a:blipFill>
        </p:spPr>
      </p:sp>
      <p:sp>
        <p:nvSpPr>
          <p:cNvPr name="Freeform 25" id="25"/>
          <p:cNvSpPr/>
          <p:nvPr/>
        </p:nvSpPr>
        <p:spPr>
          <a:xfrm flipH="false" flipV="false" rot="-9867561">
            <a:off x="-1234210" y="-1244498"/>
            <a:ext cx="3031612" cy="3937481"/>
          </a:xfrm>
          <a:custGeom>
            <a:avLst/>
            <a:gdLst/>
            <a:ahLst/>
            <a:cxnLst/>
            <a:rect r="r" b="b" t="t" l="l"/>
            <a:pathLst>
              <a:path h="3937481" w="3031612">
                <a:moveTo>
                  <a:pt x="0" y="0"/>
                </a:moveTo>
                <a:lnTo>
                  <a:pt x="3031612" y="0"/>
                </a:lnTo>
                <a:lnTo>
                  <a:pt x="3031612" y="3937481"/>
                </a:lnTo>
                <a:lnTo>
                  <a:pt x="0" y="3937481"/>
                </a:lnTo>
                <a:lnTo>
                  <a:pt x="0" y="0"/>
                </a:lnTo>
                <a:close/>
              </a:path>
            </a:pathLst>
          </a:custGeom>
          <a:blipFill>
            <a:blip r:embed="rId13">
              <a:extLst>
                <a:ext uri="{96DAC541-7B7A-43D3-8B79-37D633B846F1}">
                  <asvg:svgBlip xmlns:asvg="http://schemas.microsoft.com/office/drawing/2016/SVG/main" r:embed="rId14"/>
                </a:ext>
              </a:extLst>
            </a:blip>
            <a:stretch>
              <a:fillRect l="0" t="0" r="-102686" b="-31937"/>
            </a:stretch>
          </a:blipFill>
        </p:spPr>
      </p:sp>
      <p:sp>
        <p:nvSpPr>
          <p:cNvPr name="TextBox 26" id="26"/>
          <p:cNvSpPr txBox="true"/>
          <p:nvPr/>
        </p:nvSpPr>
        <p:spPr>
          <a:xfrm rot="0">
            <a:off x="532735" y="1972262"/>
            <a:ext cx="7571904" cy="1247139"/>
          </a:xfrm>
          <a:prstGeom prst="rect">
            <a:avLst/>
          </a:prstGeom>
        </p:spPr>
        <p:txBody>
          <a:bodyPr anchor="t" rtlCol="false" tIns="0" lIns="0" bIns="0" rIns="0">
            <a:spAutoFit/>
          </a:bodyPr>
          <a:lstStyle/>
          <a:p>
            <a:pPr algn="ctr" marL="0" indent="0" lvl="0">
              <a:lnSpc>
                <a:spcPts val="8899"/>
              </a:lnSpc>
              <a:spcBef>
                <a:spcPct val="0"/>
              </a:spcBef>
            </a:pPr>
            <a:r>
              <a:rPr lang="en-US" b="true" sz="9999">
                <a:solidFill>
                  <a:srgbClr val="000000"/>
                </a:solidFill>
                <a:latin typeface="Bebas Neue Bold"/>
                <a:ea typeface="Bebas Neue Bold"/>
                <a:cs typeface="Bebas Neue Bold"/>
                <a:sym typeface="Bebas Neue Bold"/>
              </a:rPr>
              <a:t>INTEGRANTES</a:t>
            </a:r>
          </a:p>
        </p:txBody>
      </p:sp>
      <p:grpSp>
        <p:nvGrpSpPr>
          <p:cNvPr name="Group 27" id="27"/>
          <p:cNvGrpSpPr/>
          <p:nvPr/>
        </p:nvGrpSpPr>
        <p:grpSpPr>
          <a:xfrm rot="0">
            <a:off x="4728046" y="7177053"/>
            <a:ext cx="3611093" cy="1542249"/>
            <a:chOff x="0" y="0"/>
            <a:chExt cx="4814791" cy="2056332"/>
          </a:xfrm>
        </p:grpSpPr>
        <p:sp>
          <p:nvSpPr>
            <p:cNvPr name="TextBox 28" id="28"/>
            <p:cNvSpPr txBox="true"/>
            <p:nvPr/>
          </p:nvSpPr>
          <p:spPr>
            <a:xfrm rot="0">
              <a:off x="0" y="1537749"/>
              <a:ext cx="4814791" cy="518583"/>
            </a:xfrm>
            <a:prstGeom prst="rect">
              <a:avLst/>
            </a:prstGeom>
          </p:spPr>
          <p:txBody>
            <a:bodyPr anchor="t" rtlCol="false" tIns="0" lIns="0" bIns="0" rIns="0">
              <a:spAutoFit/>
            </a:bodyPr>
            <a:lstStyle/>
            <a:p>
              <a:pPr algn="ctr" marL="0" indent="0" lvl="0">
                <a:lnSpc>
                  <a:spcPts val="3125"/>
                </a:lnSpc>
                <a:spcBef>
                  <a:spcPct val="0"/>
                </a:spcBef>
              </a:pPr>
              <a:r>
                <a:rPr lang="en-US" sz="2500">
                  <a:solidFill>
                    <a:srgbClr val="394250"/>
                  </a:solidFill>
                  <a:latin typeface="Clear Sans"/>
                  <a:ea typeface="Clear Sans"/>
                  <a:cs typeface="Clear Sans"/>
                  <a:sym typeface="Clear Sans"/>
                </a:rPr>
                <a:t>Nelly Becerra</a:t>
              </a:r>
            </a:p>
          </p:txBody>
        </p:sp>
        <p:sp>
          <p:nvSpPr>
            <p:cNvPr name="TextBox 29" id="29"/>
            <p:cNvSpPr txBox="true"/>
            <p:nvPr/>
          </p:nvSpPr>
          <p:spPr>
            <a:xfrm rot="0">
              <a:off x="0" y="-19050"/>
              <a:ext cx="4814791" cy="1559983"/>
            </a:xfrm>
            <a:prstGeom prst="rect">
              <a:avLst/>
            </a:prstGeom>
          </p:spPr>
          <p:txBody>
            <a:bodyPr anchor="t" rtlCol="false" tIns="0" lIns="0" bIns="0" rIns="0">
              <a:spAutoFit/>
            </a:bodyPr>
            <a:lstStyle/>
            <a:p>
              <a:pPr algn="ctr">
                <a:lnSpc>
                  <a:spcPts val="3125"/>
                </a:lnSpc>
              </a:pPr>
              <a:r>
                <a:rPr lang="en-US" b="true" sz="2500">
                  <a:solidFill>
                    <a:srgbClr val="394250"/>
                  </a:solidFill>
                  <a:latin typeface="Clear Sans Bold"/>
                  <a:ea typeface="Clear Sans Bold"/>
                  <a:cs typeface="Clear Sans Bold"/>
                  <a:sym typeface="Clear Sans Bold"/>
                </a:rPr>
                <a:t>PRODUCT OWNER / FRONT-END</a:t>
              </a:r>
            </a:p>
            <a:p>
              <a:pPr algn="ctr" marL="0" indent="0" lvl="0">
                <a:lnSpc>
                  <a:spcPts val="3125"/>
                </a:lnSpc>
                <a:spcBef>
                  <a:spcPct val="0"/>
                </a:spcBef>
              </a:pPr>
              <a:r>
                <a:rPr lang="en-US" b="true" sz="2500">
                  <a:solidFill>
                    <a:srgbClr val="394250"/>
                  </a:solidFill>
                  <a:latin typeface="Clear Sans Bold"/>
                  <a:ea typeface="Clear Sans Bold"/>
                  <a:cs typeface="Clear Sans Bold"/>
                  <a:sym typeface="Clear Sans Bold"/>
                </a:rPr>
                <a:t>DEVELOPER</a:t>
              </a:r>
            </a:p>
          </p:txBody>
        </p:sp>
      </p:grpSp>
      <p:grpSp>
        <p:nvGrpSpPr>
          <p:cNvPr name="Group 30" id="30"/>
          <p:cNvGrpSpPr/>
          <p:nvPr/>
        </p:nvGrpSpPr>
        <p:grpSpPr>
          <a:xfrm rot="0">
            <a:off x="14309038" y="1841880"/>
            <a:ext cx="3443030" cy="1346986"/>
            <a:chOff x="0" y="0"/>
            <a:chExt cx="4590706" cy="1795982"/>
          </a:xfrm>
        </p:grpSpPr>
        <p:sp>
          <p:nvSpPr>
            <p:cNvPr name="TextBox 31" id="31"/>
            <p:cNvSpPr txBox="true"/>
            <p:nvPr/>
          </p:nvSpPr>
          <p:spPr>
            <a:xfrm rot="0">
              <a:off x="0" y="1277399"/>
              <a:ext cx="4590706" cy="518583"/>
            </a:xfrm>
            <a:prstGeom prst="rect">
              <a:avLst/>
            </a:prstGeom>
          </p:spPr>
          <p:txBody>
            <a:bodyPr anchor="t" rtlCol="false" tIns="0" lIns="0" bIns="0" rIns="0">
              <a:spAutoFit/>
            </a:bodyPr>
            <a:lstStyle/>
            <a:p>
              <a:pPr algn="ctr" marL="0" indent="0" lvl="0">
                <a:lnSpc>
                  <a:spcPts val="3125"/>
                </a:lnSpc>
                <a:spcBef>
                  <a:spcPct val="0"/>
                </a:spcBef>
              </a:pPr>
              <a:r>
                <a:rPr lang="en-US" sz="2500">
                  <a:solidFill>
                    <a:srgbClr val="394250"/>
                  </a:solidFill>
                  <a:latin typeface="Clear Sans"/>
                  <a:ea typeface="Clear Sans"/>
                  <a:cs typeface="Clear Sans"/>
                  <a:sym typeface="Clear Sans"/>
                </a:rPr>
                <a:t>Felipe Cáceres</a:t>
              </a:r>
            </a:p>
          </p:txBody>
        </p:sp>
        <p:sp>
          <p:nvSpPr>
            <p:cNvPr name="TextBox 32" id="32"/>
            <p:cNvSpPr txBox="true"/>
            <p:nvPr/>
          </p:nvSpPr>
          <p:spPr>
            <a:xfrm rot="0">
              <a:off x="0" y="-19050"/>
              <a:ext cx="4590706" cy="1039283"/>
            </a:xfrm>
            <a:prstGeom prst="rect">
              <a:avLst/>
            </a:prstGeom>
          </p:spPr>
          <p:txBody>
            <a:bodyPr anchor="t" rtlCol="false" tIns="0" lIns="0" bIns="0" rIns="0">
              <a:spAutoFit/>
            </a:bodyPr>
            <a:lstStyle/>
            <a:p>
              <a:pPr algn="ctr" marL="0" indent="0" lvl="0">
                <a:lnSpc>
                  <a:spcPts val="3125"/>
                </a:lnSpc>
                <a:spcBef>
                  <a:spcPct val="0"/>
                </a:spcBef>
              </a:pPr>
              <a:r>
                <a:rPr lang="en-US" b="true" sz="2500">
                  <a:solidFill>
                    <a:srgbClr val="394250"/>
                  </a:solidFill>
                  <a:latin typeface="Clear Sans Bold"/>
                  <a:ea typeface="Clear Sans Bold"/>
                  <a:cs typeface="Clear Sans Bold"/>
                  <a:sym typeface="Clear Sans Bold"/>
                </a:rPr>
                <a:t>FULL-STACK DEVELOPER</a:t>
              </a:r>
            </a:p>
          </p:txBody>
        </p:sp>
      </p:grpSp>
      <p:grpSp>
        <p:nvGrpSpPr>
          <p:cNvPr name="Group 33" id="33"/>
          <p:cNvGrpSpPr/>
          <p:nvPr/>
        </p:nvGrpSpPr>
        <p:grpSpPr>
          <a:xfrm rot="0">
            <a:off x="14356620" y="7182590"/>
            <a:ext cx="3347865" cy="1346986"/>
            <a:chOff x="0" y="0"/>
            <a:chExt cx="4463820" cy="1795982"/>
          </a:xfrm>
        </p:grpSpPr>
        <p:sp>
          <p:nvSpPr>
            <p:cNvPr name="TextBox 34" id="34"/>
            <p:cNvSpPr txBox="true"/>
            <p:nvPr/>
          </p:nvSpPr>
          <p:spPr>
            <a:xfrm rot="0">
              <a:off x="0" y="1277399"/>
              <a:ext cx="4463820" cy="518583"/>
            </a:xfrm>
            <a:prstGeom prst="rect">
              <a:avLst/>
            </a:prstGeom>
          </p:spPr>
          <p:txBody>
            <a:bodyPr anchor="t" rtlCol="false" tIns="0" lIns="0" bIns="0" rIns="0">
              <a:spAutoFit/>
            </a:bodyPr>
            <a:lstStyle/>
            <a:p>
              <a:pPr algn="ctr" marL="0" indent="0" lvl="0">
                <a:lnSpc>
                  <a:spcPts val="3125"/>
                </a:lnSpc>
                <a:spcBef>
                  <a:spcPct val="0"/>
                </a:spcBef>
              </a:pPr>
              <a:r>
                <a:rPr lang="en-US" sz="2500">
                  <a:solidFill>
                    <a:srgbClr val="394250"/>
                  </a:solidFill>
                  <a:latin typeface="Clear Sans"/>
                  <a:ea typeface="Clear Sans"/>
                  <a:cs typeface="Clear Sans"/>
                  <a:sym typeface="Clear Sans"/>
                </a:rPr>
                <a:t>Vladimir Chamorro</a:t>
              </a:r>
            </a:p>
          </p:txBody>
        </p:sp>
        <p:sp>
          <p:nvSpPr>
            <p:cNvPr name="TextBox 35" id="35"/>
            <p:cNvSpPr txBox="true"/>
            <p:nvPr/>
          </p:nvSpPr>
          <p:spPr>
            <a:xfrm rot="0">
              <a:off x="0" y="-19050"/>
              <a:ext cx="4463820" cy="1039283"/>
            </a:xfrm>
            <a:prstGeom prst="rect">
              <a:avLst/>
            </a:prstGeom>
          </p:spPr>
          <p:txBody>
            <a:bodyPr anchor="t" rtlCol="false" tIns="0" lIns="0" bIns="0" rIns="0">
              <a:spAutoFit/>
            </a:bodyPr>
            <a:lstStyle/>
            <a:p>
              <a:pPr algn="ctr">
                <a:lnSpc>
                  <a:spcPts val="3125"/>
                </a:lnSpc>
              </a:pPr>
              <a:r>
                <a:rPr lang="en-US" b="true" sz="2500">
                  <a:solidFill>
                    <a:srgbClr val="394250"/>
                  </a:solidFill>
                  <a:latin typeface="Clear Sans Bold"/>
                  <a:ea typeface="Clear Sans Bold"/>
                  <a:cs typeface="Clear Sans Bold"/>
                  <a:sym typeface="Clear Sans Bold"/>
                </a:rPr>
                <a:t>SCRUM MASTER /</a:t>
              </a:r>
            </a:p>
            <a:p>
              <a:pPr algn="ctr" marL="0" indent="0" lvl="0">
                <a:lnSpc>
                  <a:spcPts val="3125"/>
                </a:lnSpc>
                <a:spcBef>
                  <a:spcPct val="0"/>
                </a:spcBef>
              </a:pPr>
              <a:r>
                <a:rPr lang="en-US" b="true" sz="2500">
                  <a:solidFill>
                    <a:srgbClr val="394250"/>
                  </a:solidFill>
                  <a:latin typeface="Clear Sans Bold"/>
                  <a:ea typeface="Clear Sans Bold"/>
                  <a:cs typeface="Clear Sans Bold"/>
                  <a:sym typeface="Clear Sans Bold"/>
                </a:rPr>
                <a:t>DEVELOPER</a:t>
              </a:r>
            </a:p>
          </p:txBody>
        </p:sp>
      </p:grpSp>
      <p:sp>
        <p:nvSpPr>
          <p:cNvPr name="TextBox 36" id="36"/>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768325" y="6037851"/>
            <a:ext cx="5276889" cy="3488187"/>
          </a:xfrm>
          <a:custGeom>
            <a:avLst/>
            <a:gdLst/>
            <a:ahLst/>
            <a:cxnLst/>
            <a:rect r="r" b="b" t="t" l="l"/>
            <a:pathLst>
              <a:path h="3488187" w="5276889">
                <a:moveTo>
                  <a:pt x="0" y="0"/>
                </a:moveTo>
                <a:lnTo>
                  <a:pt x="5276890" y="0"/>
                </a:lnTo>
                <a:lnTo>
                  <a:pt x="5276890" y="3488187"/>
                </a:lnTo>
                <a:lnTo>
                  <a:pt x="0" y="3488187"/>
                </a:lnTo>
                <a:lnTo>
                  <a:pt x="0" y="0"/>
                </a:lnTo>
                <a:close/>
              </a:path>
            </a:pathLst>
          </a:custGeom>
          <a:blipFill>
            <a:blip r:embed="rId2">
              <a:extLst>
                <a:ext uri="{96DAC541-7B7A-43D3-8B79-37D633B846F1}">
                  <asvg:svgBlip xmlns:asvg="http://schemas.microsoft.com/office/drawing/2016/SVG/main" r:embed="rId3"/>
                </a:ext>
              </a:extLst>
            </a:blip>
            <a:stretch>
              <a:fillRect l="0" t="0" r="-32637" b="-70006"/>
            </a:stretch>
          </a:blipFill>
        </p:spPr>
      </p:sp>
      <p:sp>
        <p:nvSpPr>
          <p:cNvPr name="Freeform 3" id="3"/>
          <p:cNvSpPr/>
          <p:nvPr/>
        </p:nvSpPr>
        <p:spPr>
          <a:xfrm flipH="false" flipV="false" rot="0">
            <a:off x="-278047" y="8738969"/>
            <a:ext cx="4362478" cy="2655034"/>
          </a:xfrm>
          <a:custGeom>
            <a:avLst/>
            <a:gdLst/>
            <a:ahLst/>
            <a:cxnLst/>
            <a:rect r="r" b="b" t="t" l="l"/>
            <a:pathLst>
              <a:path h="2655034" w="4362478">
                <a:moveTo>
                  <a:pt x="0" y="0"/>
                </a:moveTo>
                <a:lnTo>
                  <a:pt x="4362478" y="0"/>
                </a:lnTo>
                <a:lnTo>
                  <a:pt x="4362478" y="2655034"/>
                </a:lnTo>
                <a:lnTo>
                  <a:pt x="0" y="2655034"/>
                </a:lnTo>
                <a:lnTo>
                  <a:pt x="0" y="0"/>
                </a:lnTo>
                <a:close/>
              </a:path>
            </a:pathLst>
          </a:custGeom>
          <a:blipFill>
            <a:blip r:embed="rId4">
              <a:extLst>
                <a:ext uri="{96DAC541-7B7A-43D3-8B79-37D633B846F1}">
                  <asvg:svgBlip xmlns:asvg="http://schemas.microsoft.com/office/drawing/2016/SVG/main" r:embed="rId5"/>
                </a:ext>
              </a:extLst>
            </a:blip>
            <a:stretch>
              <a:fillRect l="-27070" t="0" r="0" b="-76521"/>
            </a:stretch>
          </a:blipFill>
        </p:spPr>
      </p:sp>
      <p:grpSp>
        <p:nvGrpSpPr>
          <p:cNvPr name="Group 4" id="4"/>
          <p:cNvGrpSpPr/>
          <p:nvPr/>
        </p:nvGrpSpPr>
        <p:grpSpPr>
          <a:xfrm rot="0">
            <a:off x="10120755" y="306779"/>
            <a:ext cx="7138545" cy="713854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4892" t="-12972" r="-5079" b="-10457"/>
              </a:stretch>
            </a:blipFill>
          </p:spPr>
        </p:sp>
      </p:grpSp>
      <p:grpSp>
        <p:nvGrpSpPr>
          <p:cNvPr name="Group 6" id="6"/>
          <p:cNvGrpSpPr/>
          <p:nvPr/>
        </p:nvGrpSpPr>
        <p:grpSpPr>
          <a:xfrm rot="0">
            <a:off x="10120755" y="306779"/>
            <a:ext cx="7138545" cy="71385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4892" t="-12972" r="-5079" b="-10457"/>
              </a:stretch>
            </a:blipFill>
          </p:spPr>
        </p:sp>
      </p:grpSp>
      <p:grpSp>
        <p:nvGrpSpPr>
          <p:cNvPr name="Group 8" id="8"/>
          <p:cNvGrpSpPr/>
          <p:nvPr/>
        </p:nvGrpSpPr>
        <p:grpSpPr>
          <a:xfrm rot="0">
            <a:off x="9221237" y="5143500"/>
            <a:ext cx="9066763" cy="1208563"/>
            <a:chOff x="0" y="0"/>
            <a:chExt cx="2387954" cy="318305"/>
          </a:xfrm>
        </p:grpSpPr>
        <p:sp>
          <p:nvSpPr>
            <p:cNvPr name="Freeform 9" id="9"/>
            <p:cNvSpPr/>
            <p:nvPr/>
          </p:nvSpPr>
          <p:spPr>
            <a:xfrm flipH="false" flipV="false" rot="0">
              <a:off x="0" y="0"/>
              <a:ext cx="2387954" cy="318305"/>
            </a:xfrm>
            <a:custGeom>
              <a:avLst/>
              <a:gdLst/>
              <a:ahLst/>
              <a:cxnLst/>
              <a:rect r="r" b="b" t="t" l="l"/>
              <a:pathLst>
                <a:path h="318305" w="2387954">
                  <a:moveTo>
                    <a:pt x="0" y="0"/>
                  </a:moveTo>
                  <a:lnTo>
                    <a:pt x="2387954" y="0"/>
                  </a:lnTo>
                  <a:lnTo>
                    <a:pt x="2387954" y="318305"/>
                  </a:lnTo>
                  <a:lnTo>
                    <a:pt x="0" y="318305"/>
                  </a:lnTo>
                  <a:close/>
                </a:path>
              </a:pathLst>
            </a:custGeom>
            <a:solidFill>
              <a:srgbClr val="E2F3F4"/>
            </a:solidFill>
          </p:spPr>
        </p:sp>
        <p:sp>
          <p:nvSpPr>
            <p:cNvPr name="TextBox 10" id="10"/>
            <p:cNvSpPr txBox="true"/>
            <p:nvPr/>
          </p:nvSpPr>
          <p:spPr>
            <a:xfrm>
              <a:off x="0" y="-47625"/>
              <a:ext cx="2387954" cy="365930"/>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5400000">
            <a:off x="13216322" y="9027877"/>
            <a:ext cx="8544773" cy="4158821"/>
          </a:xfrm>
          <a:custGeom>
            <a:avLst/>
            <a:gdLst/>
            <a:ahLst/>
            <a:cxnLst/>
            <a:rect r="r" b="b" t="t" l="l"/>
            <a:pathLst>
              <a:path h="4158821" w="8544773">
                <a:moveTo>
                  <a:pt x="0" y="0"/>
                </a:moveTo>
                <a:lnTo>
                  <a:pt x="8544773" y="0"/>
                </a:lnTo>
                <a:lnTo>
                  <a:pt x="8544773" y="4158820"/>
                </a:lnTo>
                <a:lnTo>
                  <a:pt x="0" y="4158820"/>
                </a:lnTo>
                <a:lnTo>
                  <a:pt x="0" y="0"/>
                </a:lnTo>
                <a:close/>
              </a:path>
            </a:pathLst>
          </a:custGeom>
          <a:blipFill>
            <a:blip r:embed="rId2">
              <a:extLst>
                <a:ext uri="{96DAC541-7B7A-43D3-8B79-37D633B846F1}">
                  <asvg:svgBlip xmlns:asvg="http://schemas.microsoft.com/office/drawing/2016/SVG/main" r:embed="rId3"/>
                </a:ext>
              </a:extLst>
            </a:blip>
            <a:stretch>
              <a:fillRect l="0" t="-2397" r="0" b="-71684"/>
            </a:stretch>
          </a:blipFill>
        </p:spPr>
      </p:sp>
      <p:sp>
        <p:nvSpPr>
          <p:cNvPr name="Freeform 12" id="12"/>
          <p:cNvSpPr/>
          <p:nvPr/>
        </p:nvSpPr>
        <p:spPr>
          <a:xfrm flipH="false" flipV="false" rot="8436296">
            <a:off x="9357938" y="8494161"/>
            <a:ext cx="7810669" cy="7211902"/>
          </a:xfrm>
          <a:custGeom>
            <a:avLst/>
            <a:gdLst/>
            <a:ahLst/>
            <a:cxnLst/>
            <a:rect r="r" b="b" t="t" l="l"/>
            <a:pathLst>
              <a:path h="7211902" w="7810669">
                <a:moveTo>
                  <a:pt x="0" y="0"/>
                </a:moveTo>
                <a:lnTo>
                  <a:pt x="7810670" y="0"/>
                </a:lnTo>
                <a:lnTo>
                  <a:pt x="7810670" y="7211902"/>
                </a:lnTo>
                <a:lnTo>
                  <a:pt x="0" y="7211902"/>
                </a:lnTo>
                <a:lnTo>
                  <a:pt x="0" y="0"/>
                </a:lnTo>
                <a:close/>
              </a:path>
            </a:pathLst>
          </a:custGeom>
          <a:blipFill>
            <a:blip r:embed="rId4">
              <a:extLst>
                <a:ext uri="{96DAC541-7B7A-43D3-8B79-37D633B846F1}">
                  <asvg:svgBlip xmlns:asvg="http://schemas.microsoft.com/office/drawing/2016/SVG/main" r:embed="rId5"/>
                </a:ext>
              </a:extLst>
            </a:blip>
            <a:stretch>
              <a:fillRect l="0" t="-1782" r="-11158" b="0"/>
            </a:stretch>
          </a:blipFill>
        </p:spPr>
      </p:sp>
      <p:sp>
        <p:nvSpPr>
          <p:cNvPr name="TextBox 13" id="13"/>
          <p:cNvSpPr txBox="true"/>
          <p:nvPr/>
        </p:nvSpPr>
        <p:spPr>
          <a:xfrm rot="0">
            <a:off x="549952" y="870001"/>
            <a:ext cx="5063448" cy="1051469"/>
          </a:xfrm>
          <a:prstGeom prst="rect">
            <a:avLst/>
          </a:prstGeom>
        </p:spPr>
        <p:txBody>
          <a:bodyPr anchor="t" rtlCol="false" tIns="0" lIns="0" bIns="0" rIns="0">
            <a:spAutoFit/>
          </a:bodyPr>
          <a:lstStyle/>
          <a:p>
            <a:pPr algn="l" marL="0" indent="0" lvl="0">
              <a:lnSpc>
                <a:spcPts val="7448"/>
              </a:lnSpc>
              <a:spcBef>
                <a:spcPct val="0"/>
              </a:spcBef>
            </a:pPr>
            <a:r>
              <a:rPr lang="en-US" b="true" sz="8368">
                <a:solidFill>
                  <a:srgbClr val="000000"/>
                </a:solidFill>
                <a:latin typeface="Bebas Neue Bold"/>
                <a:ea typeface="Bebas Neue Bold"/>
                <a:cs typeface="Bebas Neue Bold"/>
                <a:sym typeface="Bebas Neue Bold"/>
              </a:rPr>
              <a:t>INTRODUCCIÓN</a:t>
            </a:r>
          </a:p>
        </p:txBody>
      </p:sp>
      <p:sp>
        <p:nvSpPr>
          <p:cNvPr name="TextBox 14" id="14"/>
          <p:cNvSpPr txBox="true"/>
          <p:nvPr/>
        </p:nvSpPr>
        <p:spPr>
          <a:xfrm rot="0">
            <a:off x="549952" y="2416770"/>
            <a:ext cx="8238448" cy="2040891"/>
          </a:xfrm>
          <a:prstGeom prst="rect">
            <a:avLst/>
          </a:prstGeom>
        </p:spPr>
        <p:txBody>
          <a:bodyPr anchor="t" rtlCol="false" tIns="0" lIns="0" bIns="0" rIns="0">
            <a:spAutoFit/>
          </a:bodyPr>
          <a:lstStyle/>
          <a:p>
            <a:pPr algn="l" marL="0" indent="0" lvl="0">
              <a:lnSpc>
                <a:spcPts val="4059"/>
              </a:lnSpc>
              <a:spcBef>
                <a:spcPct val="0"/>
              </a:spcBef>
            </a:pPr>
            <a:r>
              <a:rPr lang="en-US" b="true" sz="2899" spc="72">
                <a:solidFill>
                  <a:srgbClr val="000000"/>
                </a:solidFill>
                <a:latin typeface="Clear Sans Bold"/>
                <a:ea typeface="Clear Sans Bold"/>
                <a:cs typeface="Clear Sans Bold"/>
                <a:sym typeface="Clear Sans Bold"/>
              </a:rPr>
              <a:t>“Tribu de Mamás”</a:t>
            </a:r>
            <a:r>
              <a:rPr lang="en-US" sz="2899" spc="72">
                <a:solidFill>
                  <a:srgbClr val="000000"/>
                </a:solidFill>
                <a:latin typeface="Clear Sans"/>
                <a:ea typeface="Clear Sans"/>
                <a:cs typeface="Clear Sans"/>
                <a:sym typeface="Clear Sans"/>
              </a:rPr>
              <a:t> es una comunidad creada por 4 mujeres de la V Región, </a:t>
            </a:r>
            <a:r>
              <a:rPr lang="en-US" b="true" sz="2899" spc="72">
                <a:solidFill>
                  <a:srgbClr val="000000"/>
                </a:solidFill>
                <a:latin typeface="Clear Sans Bold"/>
                <a:ea typeface="Clear Sans Bold"/>
                <a:cs typeface="Clear Sans Bold"/>
                <a:sym typeface="Clear Sans Bold"/>
              </a:rPr>
              <a:t>para mujeres en embarazo y maternidad temprana</a:t>
            </a:r>
            <a:r>
              <a:rPr lang="en-US" sz="2899" spc="72">
                <a:solidFill>
                  <a:srgbClr val="000000"/>
                </a:solidFill>
                <a:latin typeface="Clear Sans"/>
                <a:ea typeface="Clear Sans"/>
                <a:cs typeface="Clear Sans"/>
                <a:sym typeface="Clear Sans"/>
              </a:rPr>
              <a:t> (hijos de 0 a 5 años), que busca acompañar y conectar.</a:t>
            </a:r>
          </a:p>
        </p:txBody>
      </p:sp>
      <p:sp>
        <p:nvSpPr>
          <p:cNvPr name="TextBox 15" id="15"/>
          <p:cNvSpPr txBox="true"/>
          <p:nvPr/>
        </p:nvSpPr>
        <p:spPr>
          <a:xfrm rot="0">
            <a:off x="9858902" y="5375671"/>
            <a:ext cx="8238448" cy="763270"/>
          </a:xfrm>
          <a:prstGeom prst="rect">
            <a:avLst/>
          </a:prstGeom>
        </p:spPr>
        <p:txBody>
          <a:bodyPr anchor="t" rtlCol="false" tIns="0" lIns="0" bIns="0" rIns="0">
            <a:spAutoFit/>
          </a:bodyPr>
          <a:lstStyle/>
          <a:p>
            <a:pPr algn="ctr" marL="0" indent="0" lvl="0">
              <a:lnSpc>
                <a:spcPts val="3079"/>
              </a:lnSpc>
              <a:spcBef>
                <a:spcPct val="0"/>
              </a:spcBef>
            </a:pPr>
            <a:r>
              <a:rPr lang="en-US" sz="2199" i="true" spc="54">
                <a:solidFill>
                  <a:srgbClr val="000000"/>
                </a:solidFill>
                <a:latin typeface="Clear Sans Italics"/>
                <a:ea typeface="Clear Sans Italics"/>
                <a:cs typeface="Clear Sans Italics"/>
                <a:sym typeface="Clear Sans Italics"/>
              </a:rPr>
              <a:t>Cony Walter, Sofia Erraruiz, Paulina Mora y Catalina González. Creadoras de “Tribu de Mamás”</a:t>
            </a:r>
          </a:p>
        </p:txBody>
      </p:sp>
      <p:sp>
        <p:nvSpPr>
          <p:cNvPr name="TextBox 16" id="16"/>
          <p:cNvSpPr txBox="true"/>
          <p:nvPr/>
        </p:nvSpPr>
        <p:spPr>
          <a:xfrm rot="0">
            <a:off x="9858902" y="7908756"/>
            <a:ext cx="8238448" cy="1767205"/>
          </a:xfrm>
          <a:prstGeom prst="rect">
            <a:avLst/>
          </a:prstGeom>
        </p:spPr>
        <p:txBody>
          <a:bodyPr anchor="t" rtlCol="false" tIns="0" lIns="0" bIns="0" rIns="0">
            <a:spAutoFit/>
          </a:bodyPr>
          <a:lstStyle/>
          <a:p>
            <a:pPr algn="ctr">
              <a:lnSpc>
                <a:spcPts val="3079"/>
              </a:lnSpc>
            </a:pPr>
            <a:r>
              <a:rPr lang="en-US" sz="2199" i="true" spc="54">
                <a:solidFill>
                  <a:srgbClr val="000000"/>
                </a:solidFill>
                <a:latin typeface="Clear Sans Italics"/>
                <a:ea typeface="Clear Sans Italics"/>
                <a:cs typeface="Clear Sans Italics"/>
                <a:sym typeface="Clear Sans Italics"/>
              </a:rPr>
              <a:t>La tasa de </a:t>
            </a:r>
            <a:r>
              <a:rPr lang="en-US" b="true" sz="2199" i="true" spc="54">
                <a:solidFill>
                  <a:srgbClr val="000000"/>
                </a:solidFill>
                <a:latin typeface="Clear Sans Bold Italics"/>
                <a:ea typeface="Clear Sans Bold Italics"/>
                <a:cs typeface="Clear Sans Bold Italics"/>
                <a:sym typeface="Clear Sans Bold Italics"/>
              </a:rPr>
              <a:t>depresión posparto en Chile es de 20,7%</a:t>
            </a:r>
            <a:r>
              <a:rPr lang="en-US" sz="2199" i="true" spc="54">
                <a:solidFill>
                  <a:srgbClr val="000000"/>
                </a:solidFill>
                <a:latin typeface="Clear Sans Italics"/>
                <a:ea typeface="Clear Sans Italics"/>
                <a:cs typeface="Clear Sans Italics"/>
                <a:sym typeface="Clear Sans Italics"/>
              </a:rPr>
              <a:t>, mientras que su tasa mundial es del 15% según un informe de la </a:t>
            </a:r>
            <a:r>
              <a:rPr lang="en-US" b="true" sz="2199" i="true" spc="54">
                <a:solidFill>
                  <a:srgbClr val="000000"/>
                </a:solidFill>
                <a:latin typeface="Clear Sans Bold Italics"/>
                <a:ea typeface="Clear Sans Bold Italics"/>
                <a:cs typeface="Clear Sans Bold Italics"/>
                <a:sym typeface="Clear Sans Bold Italics"/>
              </a:rPr>
              <a:t>Universidad de Chile</a:t>
            </a:r>
            <a:r>
              <a:rPr lang="en-US" sz="2199" i="true" spc="54">
                <a:solidFill>
                  <a:srgbClr val="000000"/>
                </a:solidFill>
                <a:latin typeface="Clear Sans Italics"/>
                <a:ea typeface="Clear Sans Italics"/>
                <a:cs typeface="Clear Sans Italics"/>
                <a:sym typeface="Clear Sans Italics"/>
              </a:rPr>
              <a:t> de la doctora Graciela Rojas (</a:t>
            </a:r>
            <a:r>
              <a:rPr lang="en-US" b="true" sz="2199" i="true" spc="54">
                <a:solidFill>
                  <a:srgbClr val="000000"/>
                </a:solidFill>
                <a:latin typeface="Clear Sans Bold Italics"/>
                <a:ea typeface="Clear Sans Bold Italics"/>
                <a:cs typeface="Clear Sans Bold Italics"/>
                <a:sym typeface="Clear Sans Bold Italics"/>
              </a:rPr>
              <a:t>2021</a:t>
            </a:r>
            <a:r>
              <a:rPr lang="en-US" sz="2199" i="true" spc="54">
                <a:solidFill>
                  <a:srgbClr val="000000"/>
                </a:solidFill>
                <a:latin typeface="Clear Sans Italics"/>
                <a:ea typeface="Clear Sans Italics"/>
                <a:cs typeface="Clear Sans Italics"/>
                <a:sym typeface="Clear Sans Italics"/>
              </a:rPr>
              <a:t>)</a:t>
            </a:r>
          </a:p>
          <a:p>
            <a:pPr algn="ctr">
              <a:lnSpc>
                <a:spcPts val="2240"/>
              </a:lnSpc>
            </a:pPr>
            <a:r>
              <a:rPr lang="en-US" sz="1600" i="true" spc="40" u="sng">
                <a:solidFill>
                  <a:srgbClr val="000000"/>
                </a:solidFill>
                <a:latin typeface="Clear Sans Italics"/>
                <a:ea typeface="Clear Sans Italics"/>
                <a:cs typeface="Clear Sans Italics"/>
                <a:sym typeface="Clear Sans Italics"/>
                <a:hlinkClick r:id="rId7" tooltip="https://www.revistachilenadepediatria.cl/index.php/rchped/article/view/3519/3529"/>
              </a:rPr>
              <a:t>https://www.revistachilenadepediatria.cl/index.php/rchped/article/view/3519/3529</a:t>
            </a:r>
          </a:p>
          <a:p>
            <a:pPr algn="ctr" marL="0" indent="0" lvl="0">
              <a:lnSpc>
                <a:spcPts val="2660"/>
              </a:lnSpc>
              <a:spcBef>
                <a:spcPct val="0"/>
              </a:spcBef>
            </a:pPr>
          </a:p>
        </p:txBody>
      </p:sp>
      <p:sp>
        <p:nvSpPr>
          <p:cNvPr name="TextBox 17" id="17"/>
          <p:cNvSpPr txBox="true"/>
          <p:nvPr/>
        </p:nvSpPr>
        <p:spPr>
          <a:xfrm rot="0">
            <a:off x="549952" y="5698246"/>
            <a:ext cx="8238448" cy="4098291"/>
          </a:xfrm>
          <a:prstGeom prst="rect">
            <a:avLst/>
          </a:prstGeom>
        </p:spPr>
        <p:txBody>
          <a:bodyPr anchor="t" rtlCol="false" tIns="0" lIns="0" bIns="0" rIns="0">
            <a:spAutoFit/>
          </a:bodyPr>
          <a:lstStyle/>
          <a:p>
            <a:pPr algn="l">
              <a:lnSpc>
                <a:spcPts val="4059"/>
              </a:lnSpc>
            </a:pPr>
            <a:r>
              <a:rPr lang="en-US" sz="2899" spc="72">
                <a:solidFill>
                  <a:srgbClr val="000000"/>
                </a:solidFill>
                <a:latin typeface="Clear Sans"/>
                <a:ea typeface="Clear Sans"/>
                <a:cs typeface="Clear Sans"/>
                <a:sym typeface="Clear Sans"/>
              </a:rPr>
              <a:t>Para compartir experiencias, consejos, desahogos y momentos de desconexión, aceptando la maternidad tal como es.</a:t>
            </a:r>
          </a:p>
          <a:p>
            <a:pPr algn="l">
              <a:lnSpc>
                <a:spcPts val="4059"/>
              </a:lnSpc>
            </a:pPr>
            <a:r>
              <a:rPr lang="en-US" sz="2899" spc="72">
                <a:solidFill>
                  <a:srgbClr val="000000"/>
                </a:solidFill>
                <a:latin typeface="Clear Sans"/>
                <a:ea typeface="Clear Sans"/>
                <a:cs typeface="Clear Sans"/>
                <a:sym typeface="Clear Sans"/>
              </a:rPr>
              <a:t>Realizan reuniones con hijos (Playdates) y sin ellos (Mom's Night) para apoyarse y crear vínculos reales.</a:t>
            </a:r>
          </a:p>
          <a:p>
            <a:pPr algn="l" marL="0" indent="0" lvl="0">
              <a:lnSpc>
                <a:spcPts val="4059"/>
              </a:lnSpc>
              <a:spcBef>
                <a:spcPct val="0"/>
              </a:spcBef>
            </a:pPr>
            <a:r>
              <a:rPr lang="en-US" sz="2899" spc="72">
                <a:solidFill>
                  <a:srgbClr val="000000"/>
                </a:solidFill>
                <a:latin typeface="Clear Sans"/>
                <a:ea typeface="Clear Sans"/>
                <a:cs typeface="Clear Sans"/>
                <a:sym typeface="Clear Sans"/>
              </a:rPr>
              <a:t>Actualmente en la comunidad </a:t>
            </a:r>
            <a:r>
              <a:rPr lang="en-US" b="true" sz="2899" spc="72">
                <a:solidFill>
                  <a:srgbClr val="000000"/>
                </a:solidFill>
                <a:latin typeface="Clear Sans Bold"/>
                <a:ea typeface="Clear Sans Bold"/>
                <a:cs typeface="Clear Sans Bold"/>
                <a:sym typeface="Clear Sans Bold"/>
              </a:rPr>
              <a:t>son más de 800 mamás.</a:t>
            </a:r>
          </a:p>
        </p:txBody>
      </p:sp>
      <p:sp>
        <p:nvSpPr>
          <p:cNvPr name="TextBox 18" id="18"/>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FDE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671951" y="3839404"/>
            <a:ext cx="8690233" cy="5335706"/>
          </a:xfrm>
          <a:custGeom>
            <a:avLst/>
            <a:gdLst/>
            <a:ahLst/>
            <a:cxnLst/>
            <a:rect r="r" b="b" t="t" l="l"/>
            <a:pathLst>
              <a:path h="5335706" w="8690233">
                <a:moveTo>
                  <a:pt x="0" y="0"/>
                </a:moveTo>
                <a:lnTo>
                  <a:pt x="8690233" y="0"/>
                </a:lnTo>
                <a:lnTo>
                  <a:pt x="8690233" y="5335706"/>
                </a:lnTo>
                <a:lnTo>
                  <a:pt x="0" y="5335706"/>
                </a:lnTo>
                <a:lnTo>
                  <a:pt x="0" y="0"/>
                </a:lnTo>
                <a:close/>
              </a:path>
            </a:pathLst>
          </a:custGeom>
          <a:blipFill>
            <a:blip r:embed="rId2">
              <a:extLst>
                <a:ext uri="{96DAC541-7B7A-43D3-8B79-37D633B846F1}">
                  <asvg:svgBlip xmlns:asvg="http://schemas.microsoft.com/office/drawing/2016/SVG/main" r:embed="rId3"/>
                </a:ext>
              </a:extLst>
            </a:blip>
            <a:stretch>
              <a:fillRect l="0" t="0" r="-19754" b="-65254"/>
            </a:stretch>
          </a:blipFill>
        </p:spPr>
      </p:sp>
      <p:sp>
        <p:nvSpPr>
          <p:cNvPr name="Freeform 3" id="3"/>
          <p:cNvSpPr/>
          <p:nvPr/>
        </p:nvSpPr>
        <p:spPr>
          <a:xfrm flipH="false" flipV="false" rot="-10800000">
            <a:off x="12011020" y="-157399"/>
            <a:ext cx="6673900" cy="4158787"/>
          </a:xfrm>
          <a:custGeom>
            <a:avLst/>
            <a:gdLst/>
            <a:ahLst/>
            <a:cxnLst/>
            <a:rect r="r" b="b" t="t" l="l"/>
            <a:pathLst>
              <a:path h="4158787" w="6673900">
                <a:moveTo>
                  <a:pt x="0" y="0"/>
                </a:moveTo>
                <a:lnTo>
                  <a:pt x="6673900" y="0"/>
                </a:lnTo>
                <a:lnTo>
                  <a:pt x="6673900" y="4158787"/>
                </a:lnTo>
                <a:lnTo>
                  <a:pt x="0" y="4158787"/>
                </a:lnTo>
                <a:lnTo>
                  <a:pt x="0" y="0"/>
                </a:lnTo>
                <a:close/>
              </a:path>
            </a:pathLst>
          </a:custGeom>
          <a:blipFill>
            <a:blip r:embed="rId4">
              <a:extLst>
                <a:ext uri="{96DAC541-7B7A-43D3-8B79-37D633B846F1}">
                  <asvg:svgBlip xmlns:asvg="http://schemas.microsoft.com/office/drawing/2016/SVG/main" r:embed="rId5"/>
                </a:ext>
              </a:extLst>
            </a:blip>
            <a:stretch>
              <a:fillRect l="0" t="0" r="0" b="-35967"/>
            </a:stretch>
          </a:blipFill>
        </p:spPr>
      </p:sp>
      <p:sp>
        <p:nvSpPr>
          <p:cNvPr name="Freeform 4" id="4"/>
          <p:cNvSpPr/>
          <p:nvPr/>
        </p:nvSpPr>
        <p:spPr>
          <a:xfrm flipH="false" flipV="false" rot="5400000">
            <a:off x="10373788" y="-357248"/>
            <a:ext cx="3533131" cy="4151060"/>
          </a:xfrm>
          <a:custGeom>
            <a:avLst/>
            <a:gdLst/>
            <a:ahLst/>
            <a:cxnLst/>
            <a:rect r="r" b="b" t="t" l="l"/>
            <a:pathLst>
              <a:path h="4151060" w="3533131">
                <a:moveTo>
                  <a:pt x="0" y="0"/>
                </a:moveTo>
                <a:lnTo>
                  <a:pt x="3533131" y="0"/>
                </a:lnTo>
                <a:lnTo>
                  <a:pt x="3533131" y="4151060"/>
                </a:lnTo>
                <a:lnTo>
                  <a:pt x="0" y="4151060"/>
                </a:lnTo>
                <a:lnTo>
                  <a:pt x="0" y="0"/>
                </a:lnTo>
                <a:close/>
              </a:path>
            </a:pathLst>
          </a:custGeom>
          <a:blipFill>
            <a:blip r:embed="rId6">
              <a:extLst>
                <a:ext uri="{96DAC541-7B7A-43D3-8B79-37D633B846F1}">
                  <asvg:svgBlip xmlns:asvg="http://schemas.microsoft.com/office/drawing/2016/SVG/main" r:embed="rId7"/>
                </a:ext>
              </a:extLst>
            </a:blip>
            <a:stretch>
              <a:fillRect l="-38966" t="0" r="0" b="0"/>
            </a:stretch>
          </a:blipFill>
        </p:spPr>
      </p:sp>
      <p:sp>
        <p:nvSpPr>
          <p:cNvPr name="Freeform 5" id="5"/>
          <p:cNvSpPr/>
          <p:nvPr/>
        </p:nvSpPr>
        <p:spPr>
          <a:xfrm flipH="false" flipV="false" rot="0">
            <a:off x="-183366" y="6845987"/>
            <a:ext cx="4735926" cy="4158787"/>
          </a:xfrm>
          <a:custGeom>
            <a:avLst/>
            <a:gdLst/>
            <a:ahLst/>
            <a:cxnLst/>
            <a:rect r="r" b="b" t="t" l="l"/>
            <a:pathLst>
              <a:path h="4158787" w="4735926">
                <a:moveTo>
                  <a:pt x="0" y="0"/>
                </a:moveTo>
                <a:lnTo>
                  <a:pt x="4735927" y="0"/>
                </a:lnTo>
                <a:lnTo>
                  <a:pt x="4735927" y="4158786"/>
                </a:lnTo>
                <a:lnTo>
                  <a:pt x="0" y="4158786"/>
                </a:lnTo>
                <a:lnTo>
                  <a:pt x="0" y="0"/>
                </a:lnTo>
                <a:close/>
              </a:path>
            </a:pathLst>
          </a:custGeom>
          <a:blipFill>
            <a:blip r:embed="rId4">
              <a:extLst>
                <a:ext uri="{96DAC541-7B7A-43D3-8B79-37D633B846F1}">
                  <asvg:svgBlip xmlns:asvg="http://schemas.microsoft.com/office/drawing/2016/SVG/main" r:embed="rId5"/>
                </a:ext>
              </a:extLst>
            </a:blip>
            <a:stretch>
              <a:fillRect l="-40920" t="0" r="0" b="-35967"/>
            </a:stretch>
          </a:blipFill>
        </p:spPr>
      </p:sp>
      <p:sp>
        <p:nvSpPr>
          <p:cNvPr name="Freeform 6" id="6"/>
          <p:cNvSpPr/>
          <p:nvPr/>
        </p:nvSpPr>
        <p:spPr>
          <a:xfrm flipH="false" flipV="false" rot="-5400000">
            <a:off x="-1518555" y="6514988"/>
            <a:ext cx="5855940" cy="2818830"/>
          </a:xfrm>
          <a:custGeom>
            <a:avLst/>
            <a:gdLst/>
            <a:ahLst/>
            <a:cxnLst/>
            <a:rect r="r" b="b" t="t" l="l"/>
            <a:pathLst>
              <a:path h="2818830" w="5855940">
                <a:moveTo>
                  <a:pt x="0" y="0"/>
                </a:moveTo>
                <a:lnTo>
                  <a:pt x="5855940" y="0"/>
                </a:lnTo>
                <a:lnTo>
                  <a:pt x="5855940" y="2818830"/>
                </a:lnTo>
                <a:lnTo>
                  <a:pt x="0" y="2818830"/>
                </a:lnTo>
                <a:lnTo>
                  <a:pt x="0" y="0"/>
                </a:lnTo>
                <a:close/>
              </a:path>
            </a:pathLst>
          </a:custGeom>
          <a:blipFill>
            <a:blip r:embed="rId6">
              <a:extLst>
                <a:ext uri="{96DAC541-7B7A-43D3-8B79-37D633B846F1}">
                  <asvg:svgBlip xmlns:asvg="http://schemas.microsoft.com/office/drawing/2016/SVG/main" r:embed="rId7"/>
                </a:ext>
              </a:extLst>
            </a:blip>
            <a:stretch>
              <a:fillRect l="-33161" t="-133881" r="0" b="0"/>
            </a:stretch>
          </a:blipFill>
        </p:spPr>
      </p:sp>
      <p:sp>
        <p:nvSpPr>
          <p:cNvPr name="Freeform 7" id="7"/>
          <p:cNvSpPr/>
          <p:nvPr/>
        </p:nvSpPr>
        <p:spPr>
          <a:xfrm flipH="false" flipV="false" rot="0">
            <a:off x="-1559920" y="213896"/>
            <a:ext cx="2007541" cy="2658976"/>
          </a:xfrm>
          <a:custGeom>
            <a:avLst/>
            <a:gdLst/>
            <a:ahLst/>
            <a:cxnLst/>
            <a:rect r="r" b="b" t="t" l="l"/>
            <a:pathLst>
              <a:path h="2658976" w="2007541">
                <a:moveTo>
                  <a:pt x="0" y="0"/>
                </a:moveTo>
                <a:lnTo>
                  <a:pt x="2007541" y="0"/>
                </a:lnTo>
                <a:lnTo>
                  <a:pt x="2007541" y="2658976"/>
                </a:lnTo>
                <a:lnTo>
                  <a:pt x="0" y="2658976"/>
                </a:lnTo>
                <a:lnTo>
                  <a:pt x="0" y="0"/>
                </a:lnTo>
                <a:close/>
              </a:path>
            </a:pathLst>
          </a:custGeom>
          <a:blipFill>
            <a:blip r:embed="rId8">
              <a:extLst>
                <a:ext uri="{96DAC541-7B7A-43D3-8B79-37D633B846F1}">
                  <asvg:svgBlip xmlns:asvg="http://schemas.microsoft.com/office/drawing/2016/SVG/main" r:embed="rId9"/>
                </a:ext>
              </a:extLst>
            </a:blip>
            <a:stretch>
              <a:fillRect l="-51947" t="-17106" r="0" b="0"/>
            </a:stretch>
          </a:blipFill>
        </p:spPr>
      </p:sp>
      <p:sp>
        <p:nvSpPr>
          <p:cNvPr name="TextBox 8" id="8"/>
          <p:cNvSpPr txBox="true"/>
          <p:nvPr/>
        </p:nvSpPr>
        <p:spPr>
          <a:xfrm rot="0">
            <a:off x="1390228" y="373454"/>
            <a:ext cx="8674595" cy="962694"/>
          </a:xfrm>
          <a:prstGeom prst="rect">
            <a:avLst/>
          </a:prstGeom>
        </p:spPr>
        <p:txBody>
          <a:bodyPr anchor="t" rtlCol="false" tIns="0" lIns="0" bIns="0" rIns="0">
            <a:spAutoFit/>
          </a:bodyPr>
          <a:lstStyle/>
          <a:p>
            <a:pPr algn="l" marL="0" indent="0" lvl="0">
              <a:lnSpc>
                <a:spcPts val="7482"/>
              </a:lnSpc>
              <a:spcBef>
                <a:spcPct val="0"/>
              </a:spcBef>
            </a:pPr>
            <a:r>
              <a:rPr lang="en-US" b="true" sz="6802">
                <a:solidFill>
                  <a:srgbClr val="000000"/>
                </a:solidFill>
                <a:latin typeface="Bebas Neue Bold"/>
                <a:ea typeface="Bebas Neue Bold"/>
                <a:cs typeface="Bebas Neue Bold"/>
                <a:sym typeface="Bebas Neue Bold"/>
              </a:rPr>
              <a:t>DESCRIPCIÓN DEL PROBLEMA</a:t>
            </a:r>
          </a:p>
        </p:txBody>
      </p:sp>
      <p:sp>
        <p:nvSpPr>
          <p:cNvPr name="TextBox 9" id="9"/>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4</a:t>
            </a:r>
          </a:p>
        </p:txBody>
      </p:sp>
      <p:graphicFrame>
        <p:nvGraphicFramePr>
          <p:cNvPr name="Table 10" id="10"/>
          <p:cNvGraphicFramePr>
            <a:graphicFrameLocks noGrp="true"/>
          </p:cNvGraphicFramePr>
          <p:nvPr/>
        </p:nvGraphicFramePr>
        <p:xfrm>
          <a:off x="2184598" y="1543384"/>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b="true">
                          <a:solidFill>
                            <a:srgbClr val="FFFFFF"/>
                          </a:solidFill>
                          <a:latin typeface="Clear Sans Bold"/>
                          <a:ea typeface="Clear Sans Bold"/>
                          <a:cs typeface="Clear Sans Bold"/>
                          <a:sym typeface="Clear Sans Bold"/>
                        </a:rPr>
                        <a:t>Problema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152980"/>
                    </a:solidFill>
                  </a:tcPr>
                </a:tc>
              </a:tr>
            </a:tbl>
          </a:graphicData>
        </a:graphic>
      </p:graphicFrame>
      <p:graphicFrame>
        <p:nvGraphicFramePr>
          <p:cNvPr name="Table 11" id="11"/>
          <p:cNvGraphicFramePr>
            <a:graphicFrameLocks noGrp="true"/>
          </p:cNvGraphicFramePr>
          <p:nvPr/>
        </p:nvGraphicFramePr>
        <p:xfrm>
          <a:off x="2184598" y="7584952"/>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a:solidFill>
                            <a:srgbClr val="000000"/>
                          </a:solidFill>
                          <a:latin typeface="Clear Sans"/>
                          <a:ea typeface="Clear Sans"/>
                          <a:cs typeface="Clear Sans"/>
                          <a:sym typeface="Clear Sans"/>
                        </a:rPr>
                        <a:t>Falta de difusión y comunicación efectiva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r>
            </a:tbl>
          </a:graphicData>
        </a:graphic>
      </p:graphicFrame>
      <p:graphicFrame>
        <p:nvGraphicFramePr>
          <p:cNvPr name="Table 12" id="12"/>
          <p:cNvGraphicFramePr>
            <a:graphicFrameLocks noGrp="true"/>
          </p:cNvGraphicFramePr>
          <p:nvPr/>
        </p:nvGraphicFramePr>
        <p:xfrm>
          <a:off x="10739499" y="3426283"/>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a:solidFill>
                            <a:srgbClr val="000000"/>
                          </a:solidFill>
                          <a:latin typeface="Clear Sans"/>
                          <a:ea typeface="Clear Sans"/>
                          <a:cs typeface="Clear Sans"/>
                          <a:sym typeface="Clear Sans"/>
                        </a:rPr>
                        <a:t>Desarrollo de software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graphicFrame>
        <p:nvGraphicFramePr>
          <p:cNvPr name="Table 13" id="13"/>
          <p:cNvGraphicFramePr>
            <a:graphicFrameLocks noGrp="true"/>
          </p:cNvGraphicFramePr>
          <p:nvPr/>
        </p:nvGraphicFramePr>
        <p:xfrm>
          <a:off x="10739499" y="7772400"/>
          <a:ext cx="5219430" cy="1485900"/>
        </p:xfrm>
        <a:graphic>
          <a:graphicData uri="http://schemas.openxmlformats.org/drawingml/2006/table">
            <a:tbl>
              <a:tblPr/>
              <a:tblGrid>
                <a:gridCol w="5219430"/>
              </a:tblGrid>
              <a:tr h="1319450">
                <a:tc>
                  <a:txBody>
                    <a:bodyPr anchor="t" rtlCol="false"/>
                    <a:lstStyle/>
                    <a:p>
                      <a:pPr algn="ctr">
                        <a:lnSpc>
                          <a:spcPts val="4059"/>
                        </a:lnSpc>
                        <a:defRPr/>
                      </a:pPr>
                      <a:r>
                        <a:rPr lang="en-US" sz="2899">
                          <a:solidFill>
                            <a:srgbClr val="000000"/>
                          </a:solidFill>
                          <a:latin typeface="Clear Sans"/>
                          <a:ea typeface="Clear Sans"/>
                          <a:cs typeface="Clear Sans"/>
                          <a:sym typeface="Clear Sans"/>
                        </a:rPr>
                        <a:t>Eventos, suscripciones y descuentos.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graphicFrame>
        <p:nvGraphicFramePr>
          <p:cNvPr name="Table 14" id="14"/>
          <p:cNvGraphicFramePr>
            <a:graphicFrameLocks noGrp="true"/>
          </p:cNvGraphicFramePr>
          <p:nvPr/>
        </p:nvGraphicFramePr>
        <p:xfrm>
          <a:off x="2184598" y="3426283"/>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a:solidFill>
                            <a:srgbClr val="000000"/>
                          </a:solidFill>
                          <a:latin typeface="Clear Sans"/>
                          <a:ea typeface="Clear Sans"/>
                          <a:cs typeface="Clear Sans"/>
                          <a:sym typeface="Clear Sans"/>
                        </a:rPr>
                        <a:t>Proceso a mano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r>
            </a:tbl>
          </a:graphicData>
        </a:graphic>
      </p:graphicFrame>
      <p:graphicFrame>
        <p:nvGraphicFramePr>
          <p:cNvPr name="Table 15" id="15"/>
          <p:cNvGraphicFramePr>
            <a:graphicFrameLocks noGrp="true"/>
          </p:cNvGraphicFramePr>
          <p:nvPr/>
        </p:nvGraphicFramePr>
        <p:xfrm>
          <a:off x="2184598" y="5721103"/>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a:solidFill>
                            <a:srgbClr val="000000"/>
                          </a:solidFill>
                          <a:latin typeface="Clear Sans"/>
                          <a:ea typeface="Clear Sans"/>
                          <a:cs typeface="Clear Sans"/>
                          <a:sym typeface="Clear Sans"/>
                        </a:rPr>
                        <a:t>Problemas de gestión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r>
            </a:tbl>
          </a:graphicData>
        </a:graphic>
      </p:graphicFrame>
      <p:graphicFrame>
        <p:nvGraphicFramePr>
          <p:cNvPr name="Table 16" id="16"/>
          <p:cNvGraphicFramePr>
            <a:graphicFrameLocks noGrp="true"/>
          </p:cNvGraphicFramePr>
          <p:nvPr/>
        </p:nvGraphicFramePr>
        <p:xfrm>
          <a:off x="10739499" y="1543384"/>
          <a:ext cx="5219430" cy="1673348"/>
        </p:xfrm>
        <a:graphic>
          <a:graphicData uri="http://schemas.openxmlformats.org/drawingml/2006/table">
            <a:tbl>
              <a:tblPr/>
              <a:tblGrid>
                <a:gridCol w="5219430"/>
              </a:tblGrid>
              <a:tr h="1673348">
                <a:tc>
                  <a:txBody>
                    <a:bodyPr anchor="t" rtlCol="false"/>
                    <a:lstStyle/>
                    <a:p>
                      <a:pPr algn="ctr">
                        <a:lnSpc>
                          <a:spcPts val="4059"/>
                        </a:lnSpc>
                        <a:defRPr/>
                      </a:pPr>
                      <a:r>
                        <a:rPr lang="en-US" sz="2899" b="true">
                          <a:solidFill>
                            <a:srgbClr val="FFFFFF"/>
                          </a:solidFill>
                          <a:latin typeface="Clear Sans Bold"/>
                          <a:ea typeface="Clear Sans Bold"/>
                          <a:cs typeface="Clear Sans Bold"/>
                          <a:sym typeface="Clear Sans Bold"/>
                        </a:rPr>
                        <a:t>Solución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152980"/>
                    </a:solidFill>
                  </a:tcPr>
                </a:tc>
              </a:tr>
            </a:tbl>
          </a:graphicData>
        </a:graphic>
      </p:graphicFrame>
      <p:graphicFrame>
        <p:nvGraphicFramePr>
          <p:cNvPr name="Table 17" id="17"/>
          <p:cNvGraphicFramePr>
            <a:graphicFrameLocks noGrp="true"/>
          </p:cNvGraphicFramePr>
          <p:nvPr/>
        </p:nvGraphicFramePr>
        <p:xfrm>
          <a:off x="10739499" y="5721103"/>
          <a:ext cx="5219430" cy="1869128"/>
        </p:xfrm>
        <a:graphic>
          <a:graphicData uri="http://schemas.openxmlformats.org/drawingml/2006/table">
            <a:tbl>
              <a:tblPr/>
              <a:tblGrid>
                <a:gridCol w="5219430"/>
              </a:tblGrid>
              <a:tr h="1869128">
                <a:tc>
                  <a:txBody>
                    <a:bodyPr anchor="t" rtlCol="false"/>
                    <a:lstStyle/>
                    <a:p>
                      <a:pPr algn="ctr">
                        <a:lnSpc>
                          <a:spcPts val="4059"/>
                        </a:lnSpc>
                        <a:defRPr/>
                      </a:pPr>
                      <a:r>
                        <a:rPr lang="en-US" sz="2899">
                          <a:solidFill>
                            <a:srgbClr val="000000"/>
                          </a:solidFill>
                          <a:latin typeface="Clear Sans"/>
                          <a:ea typeface="Clear Sans"/>
                          <a:cs typeface="Clear Sans"/>
                          <a:sym typeface="Clear Sans"/>
                        </a:rPr>
                        <a:t>Centralizar y gestionar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21859" y="2396673"/>
            <a:ext cx="6673900" cy="3097363"/>
          </a:xfrm>
          <a:custGeom>
            <a:avLst/>
            <a:gdLst/>
            <a:ahLst/>
            <a:cxnLst/>
            <a:rect r="r" b="b" t="t" l="l"/>
            <a:pathLst>
              <a:path h="3097363" w="6673900">
                <a:moveTo>
                  <a:pt x="0" y="0"/>
                </a:moveTo>
                <a:lnTo>
                  <a:pt x="6673901" y="0"/>
                </a:lnTo>
                <a:lnTo>
                  <a:pt x="6673901" y="3097363"/>
                </a:lnTo>
                <a:lnTo>
                  <a:pt x="0" y="3097363"/>
                </a:lnTo>
                <a:lnTo>
                  <a:pt x="0" y="0"/>
                </a:lnTo>
                <a:close/>
              </a:path>
            </a:pathLst>
          </a:custGeom>
          <a:blipFill>
            <a:blip r:embed="rId2">
              <a:extLst>
                <a:ext uri="{96DAC541-7B7A-43D3-8B79-37D633B846F1}">
                  <asvg:svgBlip xmlns:asvg="http://schemas.microsoft.com/office/drawing/2016/SVG/main" r:embed="rId3"/>
                </a:ext>
              </a:extLst>
            </a:blip>
            <a:stretch>
              <a:fillRect l="0" t="0" r="0" b="-82562"/>
            </a:stretch>
          </a:blipFill>
        </p:spPr>
      </p:sp>
      <p:sp>
        <p:nvSpPr>
          <p:cNvPr name="Freeform 3" id="3"/>
          <p:cNvSpPr/>
          <p:nvPr/>
        </p:nvSpPr>
        <p:spPr>
          <a:xfrm flipH="false" flipV="false" rot="0">
            <a:off x="-733590" y="5291605"/>
            <a:ext cx="2715197" cy="4151060"/>
          </a:xfrm>
          <a:custGeom>
            <a:avLst/>
            <a:gdLst/>
            <a:ahLst/>
            <a:cxnLst/>
            <a:rect r="r" b="b" t="t" l="l"/>
            <a:pathLst>
              <a:path h="4151060" w="2715197">
                <a:moveTo>
                  <a:pt x="0" y="0"/>
                </a:moveTo>
                <a:lnTo>
                  <a:pt x="2715197" y="0"/>
                </a:lnTo>
                <a:lnTo>
                  <a:pt x="2715197" y="4151060"/>
                </a:lnTo>
                <a:lnTo>
                  <a:pt x="0" y="4151060"/>
                </a:lnTo>
                <a:lnTo>
                  <a:pt x="0" y="0"/>
                </a:lnTo>
                <a:close/>
              </a:path>
            </a:pathLst>
          </a:custGeom>
          <a:blipFill>
            <a:blip r:embed="rId4">
              <a:extLst>
                <a:ext uri="{96DAC541-7B7A-43D3-8B79-37D633B846F1}">
                  <asvg:svgBlip xmlns:asvg="http://schemas.microsoft.com/office/drawing/2016/SVG/main" r:embed="rId5"/>
                </a:ext>
              </a:extLst>
            </a:blip>
            <a:stretch>
              <a:fillRect l="-80828" t="0" r="0" b="0"/>
            </a:stretch>
          </a:blipFill>
        </p:spPr>
      </p:sp>
      <p:sp>
        <p:nvSpPr>
          <p:cNvPr name="Freeform 4" id="4"/>
          <p:cNvSpPr/>
          <p:nvPr/>
        </p:nvSpPr>
        <p:spPr>
          <a:xfrm flipH="false" flipV="false" rot="-5400000">
            <a:off x="12227875" y="-1937931"/>
            <a:ext cx="4110769" cy="7969004"/>
          </a:xfrm>
          <a:custGeom>
            <a:avLst/>
            <a:gdLst/>
            <a:ahLst/>
            <a:cxnLst/>
            <a:rect r="r" b="b" t="t" l="l"/>
            <a:pathLst>
              <a:path h="7969004" w="4110769">
                <a:moveTo>
                  <a:pt x="0" y="0"/>
                </a:moveTo>
                <a:lnTo>
                  <a:pt x="4110769" y="0"/>
                </a:lnTo>
                <a:lnTo>
                  <a:pt x="4110769" y="7969004"/>
                </a:lnTo>
                <a:lnTo>
                  <a:pt x="0" y="7969004"/>
                </a:lnTo>
                <a:lnTo>
                  <a:pt x="0" y="0"/>
                </a:lnTo>
                <a:close/>
              </a:path>
            </a:pathLst>
          </a:custGeom>
          <a:blipFill>
            <a:blip r:embed="rId4">
              <a:extLst>
                <a:ext uri="{96DAC541-7B7A-43D3-8B79-37D633B846F1}">
                  <asvg:svgBlip xmlns:asvg="http://schemas.microsoft.com/office/drawing/2016/SVG/main" r:embed="rId5"/>
                </a:ext>
              </a:extLst>
            </a:blip>
            <a:stretch>
              <a:fillRect l="0" t="0" r="-129292" b="0"/>
            </a:stretch>
          </a:blipFill>
        </p:spPr>
      </p:sp>
      <p:sp>
        <p:nvSpPr>
          <p:cNvPr name="Freeform 5" id="5"/>
          <p:cNvSpPr/>
          <p:nvPr/>
        </p:nvSpPr>
        <p:spPr>
          <a:xfrm flipH="false" flipV="false" rot="-10800000">
            <a:off x="15411798" y="389131"/>
            <a:ext cx="3191112" cy="4114800"/>
          </a:xfrm>
          <a:custGeom>
            <a:avLst/>
            <a:gdLst/>
            <a:ahLst/>
            <a:cxnLst/>
            <a:rect r="r" b="b" t="t" l="l"/>
            <a:pathLst>
              <a:path h="4114800" w="3191112">
                <a:moveTo>
                  <a:pt x="0" y="0"/>
                </a:moveTo>
                <a:lnTo>
                  <a:pt x="3191112" y="0"/>
                </a:lnTo>
                <a:lnTo>
                  <a:pt x="31911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26319" t="0" r="0" b="0"/>
            </a:stretch>
          </a:blipFill>
        </p:spPr>
      </p:sp>
      <p:grpSp>
        <p:nvGrpSpPr>
          <p:cNvPr name="Group 6" id="6"/>
          <p:cNvGrpSpPr/>
          <p:nvPr/>
        </p:nvGrpSpPr>
        <p:grpSpPr>
          <a:xfrm rot="0">
            <a:off x="1981607" y="5364997"/>
            <a:ext cx="5113723" cy="4922003"/>
            <a:chOff x="30480" y="591820"/>
            <a:chExt cx="12736830" cy="12259310"/>
          </a:xfrm>
        </p:grpSpPr>
        <p:sp>
          <p:nvSpPr>
            <p:cNvPr name="Freeform 7" id="7"/>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8"/>
              <a:stretch>
                <a:fillRect l="-30156" t="0" r="0" b="0"/>
              </a:stretch>
            </a:blipFill>
          </p:spPr>
        </p:sp>
      </p:grpSp>
      <p:sp>
        <p:nvSpPr>
          <p:cNvPr name="TextBox 8" id="8"/>
          <p:cNvSpPr txBox="true"/>
          <p:nvPr/>
        </p:nvSpPr>
        <p:spPr>
          <a:xfrm rot="0">
            <a:off x="1667355" y="1900618"/>
            <a:ext cx="7476645" cy="1148976"/>
          </a:xfrm>
          <a:prstGeom prst="rect">
            <a:avLst/>
          </a:prstGeom>
        </p:spPr>
        <p:txBody>
          <a:bodyPr anchor="t" rtlCol="false" tIns="0" lIns="0" bIns="0" rIns="0">
            <a:spAutoFit/>
          </a:bodyPr>
          <a:lstStyle/>
          <a:p>
            <a:pPr algn="l" marL="0" indent="0" lvl="0">
              <a:lnSpc>
                <a:spcPts val="8767"/>
              </a:lnSpc>
              <a:spcBef>
                <a:spcPct val="0"/>
              </a:spcBef>
            </a:pPr>
            <a:r>
              <a:rPr lang="en-US" b="true" sz="7970">
                <a:solidFill>
                  <a:srgbClr val="000000"/>
                </a:solidFill>
                <a:latin typeface="Bebas Neue Bold"/>
                <a:ea typeface="Bebas Neue Bold"/>
                <a:cs typeface="Bebas Neue Bold"/>
                <a:sym typeface="Bebas Neue Bold"/>
              </a:rPr>
              <a:t>OBJETIVO GENERAL</a:t>
            </a:r>
          </a:p>
        </p:txBody>
      </p:sp>
      <p:sp>
        <p:nvSpPr>
          <p:cNvPr name="TextBox 9" id="9"/>
          <p:cNvSpPr txBox="true"/>
          <p:nvPr/>
        </p:nvSpPr>
        <p:spPr>
          <a:xfrm rot="0">
            <a:off x="10609369" y="6188710"/>
            <a:ext cx="6649931" cy="3069590"/>
          </a:xfrm>
          <a:prstGeom prst="rect">
            <a:avLst/>
          </a:prstGeom>
        </p:spPr>
        <p:txBody>
          <a:bodyPr anchor="t" rtlCol="false" tIns="0" lIns="0" bIns="0" rIns="0">
            <a:spAutoFit/>
          </a:bodyPr>
          <a:lstStyle/>
          <a:p>
            <a:pPr algn="l" marL="0" indent="0" lvl="0">
              <a:lnSpc>
                <a:spcPts val="4059"/>
              </a:lnSpc>
              <a:spcBef>
                <a:spcPct val="0"/>
              </a:spcBef>
            </a:pPr>
            <a:r>
              <a:rPr lang="en-US" b="true" sz="2899" spc="72">
                <a:solidFill>
                  <a:srgbClr val="000000"/>
                </a:solidFill>
                <a:latin typeface="Clear Sans Bold"/>
                <a:ea typeface="Clear Sans Bold"/>
                <a:cs typeface="Clear Sans Bold"/>
                <a:sym typeface="Clear Sans Bold"/>
              </a:rPr>
              <a:t>Centralizar, automatizar y mejorar los procesos</a:t>
            </a:r>
            <a:r>
              <a:rPr lang="en-US" sz="2899" spc="72">
                <a:solidFill>
                  <a:srgbClr val="000000"/>
                </a:solidFill>
                <a:latin typeface="Clear Sans"/>
                <a:ea typeface="Clear Sans"/>
                <a:cs typeface="Clear Sans"/>
                <a:sym typeface="Clear Sans"/>
              </a:rPr>
              <a:t> de la “Tribu de Mamá” para la gestión de suscripciones, eventos y beneficios, mejorando la eficiencia operativa, la seguridad de los datos y la experiencia de usuario.</a:t>
            </a:r>
          </a:p>
        </p:txBody>
      </p:sp>
      <p:sp>
        <p:nvSpPr>
          <p:cNvPr name="TextBox 10" id="10"/>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670530" y="1522699"/>
            <a:ext cx="10637123" cy="7160401"/>
          </a:xfrm>
          <a:custGeom>
            <a:avLst/>
            <a:gdLst/>
            <a:ahLst/>
            <a:cxnLst/>
            <a:rect r="r" b="b" t="t" l="l"/>
            <a:pathLst>
              <a:path h="7160401" w="10637123">
                <a:moveTo>
                  <a:pt x="0" y="0"/>
                </a:moveTo>
                <a:lnTo>
                  <a:pt x="10637123" y="0"/>
                </a:lnTo>
                <a:lnTo>
                  <a:pt x="10637123" y="7160401"/>
                </a:lnTo>
                <a:lnTo>
                  <a:pt x="0" y="7160401"/>
                </a:lnTo>
                <a:lnTo>
                  <a:pt x="0" y="0"/>
                </a:lnTo>
                <a:close/>
              </a:path>
            </a:pathLst>
          </a:custGeom>
          <a:blipFill>
            <a:blip r:embed="rId3">
              <a:extLst>
                <a:ext uri="{96DAC541-7B7A-43D3-8B79-37D633B846F1}">
                  <asvg:svgBlip xmlns:asvg="http://schemas.microsoft.com/office/drawing/2016/SVG/main" r:embed="rId4"/>
                </a:ext>
              </a:extLst>
            </a:blip>
            <a:stretch>
              <a:fillRect l="-22307" t="0" r="-25381" b="-85891"/>
            </a:stretch>
          </a:blipFill>
        </p:spPr>
      </p:sp>
      <p:sp>
        <p:nvSpPr>
          <p:cNvPr name="Freeform 3" id="3"/>
          <p:cNvSpPr/>
          <p:nvPr/>
        </p:nvSpPr>
        <p:spPr>
          <a:xfrm flipH="false" flipV="false" rot="-1201591">
            <a:off x="-642897" y="-660861"/>
            <a:ext cx="3820356" cy="2607691"/>
          </a:xfrm>
          <a:custGeom>
            <a:avLst/>
            <a:gdLst/>
            <a:ahLst/>
            <a:cxnLst/>
            <a:rect r="r" b="b" t="t" l="l"/>
            <a:pathLst>
              <a:path h="2607691" w="3820356">
                <a:moveTo>
                  <a:pt x="0" y="0"/>
                </a:moveTo>
                <a:lnTo>
                  <a:pt x="3820357" y="0"/>
                </a:lnTo>
                <a:lnTo>
                  <a:pt x="3820357" y="2607691"/>
                </a:lnTo>
                <a:lnTo>
                  <a:pt x="0" y="2607691"/>
                </a:lnTo>
                <a:lnTo>
                  <a:pt x="0" y="0"/>
                </a:lnTo>
                <a:close/>
              </a:path>
            </a:pathLst>
          </a:custGeom>
          <a:blipFill>
            <a:blip r:embed="rId5">
              <a:extLst>
                <a:ext uri="{96DAC541-7B7A-43D3-8B79-37D633B846F1}">
                  <asvg:svgBlip xmlns:asvg="http://schemas.microsoft.com/office/drawing/2016/SVG/main" r:embed="rId6"/>
                </a:ext>
              </a:extLst>
            </a:blip>
            <a:stretch>
              <a:fillRect l="-28518" t="-59185" r="0" b="0"/>
            </a:stretch>
          </a:blipFill>
        </p:spPr>
      </p:sp>
      <p:sp>
        <p:nvSpPr>
          <p:cNvPr name="Freeform 4" id="4"/>
          <p:cNvSpPr/>
          <p:nvPr/>
        </p:nvSpPr>
        <p:spPr>
          <a:xfrm flipH="false" flipV="false" rot="1759989">
            <a:off x="289732" y="8596425"/>
            <a:ext cx="4384952" cy="2944306"/>
          </a:xfrm>
          <a:custGeom>
            <a:avLst/>
            <a:gdLst/>
            <a:ahLst/>
            <a:cxnLst/>
            <a:rect r="r" b="b" t="t" l="l"/>
            <a:pathLst>
              <a:path h="2944306" w="4384952">
                <a:moveTo>
                  <a:pt x="0" y="0"/>
                </a:moveTo>
                <a:lnTo>
                  <a:pt x="4384952" y="0"/>
                </a:lnTo>
                <a:lnTo>
                  <a:pt x="4384952" y="2944306"/>
                </a:lnTo>
                <a:lnTo>
                  <a:pt x="0" y="2944306"/>
                </a:lnTo>
                <a:lnTo>
                  <a:pt x="0" y="0"/>
                </a:lnTo>
                <a:close/>
              </a:path>
            </a:pathLst>
          </a:custGeom>
          <a:blipFill>
            <a:blip r:embed="rId5">
              <a:extLst>
                <a:ext uri="{96DAC541-7B7A-43D3-8B79-37D633B846F1}">
                  <asvg:svgBlip xmlns:asvg="http://schemas.microsoft.com/office/drawing/2016/SVG/main" r:embed="rId6"/>
                </a:ext>
              </a:extLst>
            </a:blip>
            <a:stretch>
              <a:fillRect l="0" t="0" r="-11970" b="-40986"/>
            </a:stretch>
          </a:blipFill>
        </p:spPr>
      </p:sp>
      <p:grpSp>
        <p:nvGrpSpPr>
          <p:cNvPr name="Group 5" id="5"/>
          <p:cNvGrpSpPr/>
          <p:nvPr/>
        </p:nvGrpSpPr>
        <p:grpSpPr>
          <a:xfrm rot="0">
            <a:off x="12401808" y="59057"/>
            <a:ext cx="3075331" cy="5043842"/>
            <a:chOff x="0" y="0"/>
            <a:chExt cx="3871722" cy="6350000"/>
          </a:xfrm>
        </p:grpSpPr>
        <p:sp>
          <p:nvSpPr>
            <p:cNvPr name="Freeform 6" id="6"/>
            <p:cNvSpPr/>
            <p:nvPr/>
          </p:nvSpPr>
          <p:spPr>
            <a:xfrm flipH="false" flipV="false" rot="0">
              <a:off x="0" y="0"/>
              <a:ext cx="3871722" cy="6350000"/>
            </a:xfrm>
            <a:custGeom>
              <a:avLst/>
              <a:gdLst/>
              <a:ahLst/>
              <a:cxnLst/>
              <a:rect r="r" b="b" t="t" l="l"/>
              <a:pathLst>
                <a:path h="6350000" w="3871722">
                  <a:moveTo>
                    <a:pt x="3801364" y="4178046"/>
                  </a:moveTo>
                  <a:cubicBezTo>
                    <a:pt x="3801364" y="5377561"/>
                    <a:pt x="2950337" y="6350000"/>
                    <a:pt x="1900682" y="6350000"/>
                  </a:cubicBezTo>
                  <a:cubicBezTo>
                    <a:pt x="851027" y="6350000"/>
                    <a:pt x="0" y="5377561"/>
                    <a:pt x="0" y="4178046"/>
                  </a:cubicBezTo>
                  <a:cubicBezTo>
                    <a:pt x="0" y="3558667"/>
                    <a:pt x="226822" y="2999994"/>
                    <a:pt x="590804" y="2604262"/>
                  </a:cubicBezTo>
                  <a:cubicBezTo>
                    <a:pt x="490347" y="2420874"/>
                    <a:pt x="433197" y="2210435"/>
                    <a:pt x="433197" y="1986534"/>
                  </a:cubicBezTo>
                  <a:cubicBezTo>
                    <a:pt x="433197" y="1275207"/>
                    <a:pt x="1009777" y="698627"/>
                    <a:pt x="1721104" y="698627"/>
                  </a:cubicBezTo>
                  <a:cubicBezTo>
                    <a:pt x="1870583" y="698627"/>
                    <a:pt x="2014093" y="724154"/>
                    <a:pt x="2147697" y="771017"/>
                  </a:cubicBezTo>
                  <a:cubicBezTo>
                    <a:pt x="2194306" y="337566"/>
                    <a:pt x="2561336" y="0"/>
                    <a:pt x="3007233" y="0"/>
                  </a:cubicBezTo>
                  <a:cubicBezTo>
                    <a:pt x="3484626" y="0"/>
                    <a:pt x="3871722" y="387096"/>
                    <a:pt x="3871722" y="864489"/>
                  </a:cubicBezTo>
                  <a:cubicBezTo>
                    <a:pt x="3871722" y="1341882"/>
                    <a:pt x="3484626" y="1728978"/>
                    <a:pt x="3007233" y="1728978"/>
                  </a:cubicBezTo>
                  <a:cubicBezTo>
                    <a:pt x="2999232" y="1728978"/>
                    <a:pt x="2991231" y="1728851"/>
                    <a:pt x="2983357" y="1728597"/>
                  </a:cubicBezTo>
                  <a:cubicBezTo>
                    <a:pt x="3000248" y="1811909"/>
                    <a:pt x="3009265" y="1898142"/>
                    <a:pt x="3009265" y="1986534"/>
                  </a:cubicBezTo>
                  <a:cubicBezTo>
                    <a:pt x="3009265" y="2119376"/>
                    <a:pt x="2989199" y="2247519"/>
                    <a:pt x="2951861" y="2368042"/>
                  </a:cubicBezTo>
                  <a:cubicBezTo>
                    <a:pt x="3463798" y="2757170"/>
                    <a:pt x="3801364" y="3422523"/>
                    <a:pt x="3801364" y="4178046"/>
                  </a:cubicBezTo>
                  <a:close/>
                </a:path>
              </a:pathLst>
            </a:custGeom>
            <a:blipFill>
              <a:blip r:embed="rId7"/>
              <a:stretch>
                <a:fillRect l="-132740" t="0" r="-132740" b="0"/>
              </a:stretch>
            </a:blipFill>
          </p:spPr>
        </p:sp>
      </p:grpSp>
      <p:sp>
        <p:nvSpPr>
          <p:cNvPr name="Freeform 7" id="7"/>
          <p:cNvSpPr/>
          <p:nvPr/>
        </p:nvSpPr>
        <p:spPr>
          <a:xfrm flipH="false" flipV="false" rot="0">
            <a:off x="11797629" y="7667554"/>
            <a:ext cx="4030989" cy="3055612"/>
          </a:xfrm>
          <a:custGeom>
            <a:avLst/>
            <a:gdLst/>
            <a:ahLst/>
            <a:cxnLst/>
            <a:rect r="r" b="b" t="t" l="l"/>
            <a:pathLst>
              <a:path h="3055612" w="4030989">
                <a:moveTo>
                  <a:pt x="0" y="0"/>
                </a:moveTo>
                <a:lnTo>
                  <a:pt x="4030989" y="0"/>
                </a:lnTo>
                <a:lnTo>
                  <a:pt x="4030989" y="3055612"/>
                </a:lnTo>
                <a:lnTo>
                  <a:pt x="0" y="3055612"/>
                </a:lnTo>
                <a:lnTo>
                  <a:pt x="0" y="0"/>
                </a:lnTo>
                <a:close/>
              </a:path>
            </a:pathLst>
          </a:custGeom>
          <a:blipFill>
            <a:blip r:embed="rId8">
              <a:extLst>
                <a:ext uri="{96DAC541-7B7A-43D3-8B79-37D633B846F1}">
                  <asvg:svgBlip xmlns:asvg="http://schemas.microsoft.com/office/drawing/2016/SVG/main" r:embed="rId9"/>
                </a:ext>
              </a:extLst>
            </a:blip>
            <a:stretch>
              <a:fillRect l="0" t="0" r="0" b="-34663"/>
            </a:stretch>
          </a:blipFill>
        </p:spPr>
      </p:sp>
      <p:grpSp>
        <p:nvGrpSpPr>
          <p:cNvPr name="Group 8" id="8"/>
          <p:cNvGrpSpPr/>
          <p:nvPr/>
        </p:nvGrpSpPr>
        <p:grpSpPr>
          <a:xfrm rot="0">
            <a:off x="13323724" y="1028700"/>
            <a:ext cx="615750" cy="615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F0C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48"/>
                </a:lnSpc>
              </a:pPr>
            </a:p>
          </p:txBody>
        </p:sp>
      </p:grpSp>
      <p:sp>
        <p:nvSpPr>
          <p:cNvPr name="Freeform 11" id="11"/>
          <p:cNvSpPr/>
          <p:nvPr/>
        </p:nvSpPr>
        <p:spPr>
          <a:xfrm flipH="false" flipV="false" rot="-5400000">
            <a:off x="15243806" y="994337"/>
            <a:ext cx="4030989" cy="3055612"/>
          </a:xfrm>
          <a:custGeom>
            <a:avLst/>
            <a:gdLst/>
            <a:ahLst/>
            <a:cxnLst/>
            <a:rect r="r" b="b" t="t" l="l"/>
            <a:pathLst>
              <a:path h="3055612" w="4030989">
                <a:moveTo>
                  <a:pt x="0" y="0"/>
                </a:moveTo>
                <a:lnTo>
                  <a:pt x="4030988" y="0"/>
                </a:lnTo>
                <a:lnTo>
                  <a:pt x="4030988" y="3055611"/>
                </a:lnTo>
                <a:lnTo>
                  <a:pt x="0" y="3055611"/>
                </a:lnTo>
                <a:lnTo>
                  <a:pt x="0" y="0"/>
                </a:lnTo>
                <a:close/>
              </a:path>
            </a:pathLst>
          </a:custGeom>
          <a:blipFill>
            <a:blip r:embed="rId8">
              <a:extLst>
                <a:ext uri="{96DAC541-7B7A-43D3-8B79-37D633B846F1}">
                  <asvg:svgBlip xmlns:asvg="http://schemas.microsoft.com/office/drawing/2016/SVG/main" r:embed="rId9"/>
                </a:ext>
              </a:extLst>
            </a:blip>
            <a:stretch>
              <a:fillRect l="0" t="0" r="0" b="-34663"/>
            </a:stretch>
          </a:blipFill>
        </p:spPr>
      </p:sp>
      <p:sp>
        <p:nvSpPr>
          <p:cNvPr name="TextBox 12" id="12"/>
          <p:cNvSpPr txBox="true"/>
          <p:nvPr/>
        </p:nvSpPr>
        <p:spPr>
          <a:xfrm rot="0">
            <a:off x="1785551" y="1085850"/>
            <a:ext cx="7048888" cy="1054692"/>
          </a:xfrm>
          <a:prstGeom prst="rect">
            <a:avLst/>
          </a:prstGeom>
        </p:spPr>
        <p:txBody>
          <a:bodyPr anchor="t" rtlCol="false" tIns="0" lIns="0" bIns="0" rIns="0">
            <a:spAutoFit/>
          </a:bodyPr>
          <a:lstStyle/>
          <a:p>
            <a:pPr algn="l" marL="0" indent="0" lvl="0">
              <a:lnSpc>
                <a:spcPts val="8026"/>
              </a:lnSpc>
              <a:spcBef>
                <a:spcPct val="0"/>
              </a:spcBef>
            </a:pPr>
            <a:r>
              <a:rPr lang="en-US" b="true" sz="7296">
                <a:solidFill>
                  <a:srgbClr val="000000"/>
                </a:solidFill>
                <a:latin typeface="Bebas Neue Bold"/>
                <a:ea typeface="Bebas Neue Bold"/>
                <a:cs typeface="Bebas Neue Bold"/>
                <a:sym typeface="Bebas Neue Bold"/>
              </a:rPr>
              <a:t>OBJETIVOS ESPECÍFICOS</a:t>
            </a:r>
          </a:p>
        </p:txBody>
      </p:sp>
      <p:grpSp>
        <p:nvGrpSpPr>
          <p:cNvPr name="Group 13" id="13"/>
          <p:cNvGrpSpPr/>
          <p:nvPr/>
        </p:nvGrpSpPr>
        <p:grpSpPr>
          <a:xfrm rot="0">
            <a:off x="114847" y="2258378"/>
            <a:ext cx="8719592" cy="1705597"/>
            <a:chOff x="0" y="0"/>
            <a:chExt cx="11626122" cy="2274129"/>
          </a:xfrm>
        </p:grpSpPr>
        <p:sp>
          <p:nvSpPr>
            <p:cNvPr name="Freeform 14" id="14"/>
            <p:cNvSpPr/>
            <p:nvPr/>
          </p:nvSpPr>
          <p:spPr>
            <a:xfrm flipH="false" flipV="false" rot="0">
              <a:off x="0" y="0"/>
              <a:ext cx="1536579" cy="1576114"/>
            </a:xfrm>
            <a:custGeom>
              <a:avLst/>
              <a:gdLst/>
              <a:ahLst/>
              <a:cxnLst/>
              <a:rect r="r" b="b" t="t" l="l"/>
              <a:pathLst>
                <a:path h="1576114" w="1536579">
                  <a:moveTo>
                    <a:pt x="0" y="0"/>
                  </a:moveTo>
                  <a:lnTo>
                    <a:pt x="1536579" y="0"/>
                  </a:lnTo>
                  <a:lnTo>
                    <a:pt x="1536579" y="1576114"/>
                  </a:lnTo>
                  <a:lnTo>
                    <a:pt x="0" y="1576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536579" y="749957"/>
              <a:ext cx="10089543" cy="1524172"/>
            </a:xfrm>
            <a:prstGeom prst="rect">
              <a:avLst/>
            </a:prstGeom>
          </p:spPr>
          <p:txBody>
            <a:bodyPr anchor="t" rtlCol="false" tIns="0" lIns="0" bIns="0" rIns="0">
              <a:spAutoFit/>
            </a:bodyPr>
            <a:lstStyle/>
            <a:p>
              <a:pPr algn="l" marL="0" indent="0" lvl="0">
                <a:lnSpc>
                  <a:spcPts val="3142"/>
                </a:lnSpc>
                <a:spcBef>
                  <a:spcPct val="0"/>
                </a:spcBef>
              </a:pPr>
              <a:r>
                <a:rPr lang="en-US" b="true" sz="2244" spc="56">
                  <a:solidFill>
                    <a:srgbClr val="000000"/>
                  </a:solidFill>
                  <a:latin typeface="Clear Sans Bold"/>
                  <a:ea typeface="Clear Sans Bold"/>
                  <a:cs typeface="Clear Sans Bold"/>
                  <a:sym typeface="Clear Sans Bold"/>
                </a:rPr>
                <a:t>Automatizar los procesos de suscripción</a:t>
              </a:r>
              <a:r>
                <a:rPr lang="en-US" sz="2244" spc="56">
                  <a:solidFill>
                    <a:srgbClr val="000000"/>
                  </a:solidFill>
                  <a:latin typeface="Clear Sans"/>
                  <a:ea typeface="Clear Sans"/>
                  <a:cs typeface="Clear Sans"/>
                  <a:sym typeface="Clear Sans"/>
                </a:rPr>
                <a:t> mediante la integración de un sistema de pagos en línea para optimizar la gestión y reducir la intervención manual.</a:t>
              </a:r>
            </a:p>
          </p:txBody>
        </p:sp>
      </p:grpSp>
      <p:grpSp>
        <p:nvGrpSpPr>
          <p:cNvPr name="Group 16" id="16"/>
          <p:cNvGrpSpPr/>
          <p:nvPr/>
        </p:nvGrpSpPr>
        <p:grpSpPr>
          <a:xfrm rot="0">
            <a:off x="9505732" y="5904296"/>
            <a:ext cx="8251734" cy="2877172"/>
            <a:chOff x="0" y="0"/>
            <a:chExt cx="11002313" cy="3836229"/>
          </a:xfrm>
        </p:grpSpPr>
        <p:sp>
          <p:nvSpPr>
            <p:cNvPr name="Freeform 17" id="17"/>
            <p:cNvSpPr/>
            <p:nvPr/>
          </p:nvSpPr>
          <p:spPr>
            <a:xfrm flipH="false" flipV="false" rot="0">
              <a:off x="0" y="0"/>
              <a:ext cx="1536579" cy="1576114"/>
            </a:xfrm>
            <a:custGeom>
              <a:avLst/>
              <a:gdLst/>
              <a:ahLst/>
              <a:cxnLst/>
              <a:rect r="r" b="b" t="t" l="l"/>
              <a:pathLst>
                <a:path h="1576114" w="1536579">
                  <a:moveTo>
                    <a:pt x="0" y="0"/>
                  </a:moveTo>
                  <a:lnTo>
                    <a:pt x="1536579" y="0"/>
                  </a:lnTo>
                  <a:lnTo>
                    <a:pt x="1536579" y="1576114"/>
                  </a:lnTo>
                  <a:lnTo>
                    <a:pt x="0" y="1576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536579" y="749957"/>
              <a:ext cx="9465733" cy="3086272"/>
            </a:xfrm>
            <a:prstGeom prst="rect">
              <a:avLst/>
            </a:prstGeom>
          </p:spPr>
          <p:txBody>
            <a:bodyPr anchor="t" rtlCol="false" tIns="0" lIns="0" bIns="0" rIns="0">
              <a:spAutoFit/>
            </a:bodyPr>
            <a:lstStyle/>
            <a:p>
              <a:pPr algn="l">
                <a:lnSpc>
                  <a:spcPts val="3142"/>
                </a:lnSpc>
              </a:pPr>
              <a:r>
                <a:rPr lang="en-US" sz="2244" spc="56" b="true">
                  <a:solidFill>
                    <a:srgbClr val="000000"/>
                  </a:solidFill>
                  <a:latin typeface="Clear Sans Bold"/>
                  <a:ea typeface="Clear Sans Bold"/>
                  <a:cs typeface="Clear Sans Bold"/>
                  <a:sym typeface="Clear Sans Bold"/>
                </a:rPr>
                <a:t>Diseñar e implementar un dashboard de métricas</a:t>
              </a:r>
              <a:r>
                <a:rPr lang="en-US" sz="2244" spc="56">
                  <a:solidFill>
                    <a:srgbClr val="000000"/>
                  </a:solidFill>
                  <a:latin typeface="Clear Sans"/>
                  <a:ea typeface="Clear Sans"/>
                  <a:cs typeface="Clear Sans"/>
                  <a:sym typeface="Clear Sans"/>
                </a:rPr>
                <a:t> que ofrezca visualización en tiempo real de datos clave sobre la actividad en la plataforma, facilitando la toma de decisiones informadas por parte de los administradores.</a:t>
              </a:r>
            </a:p>
            <a:p>
              <a:pPr algn="l" marL="0" indent="0" lvl="0">
                <a:lnSpc>
                  <a:spcPts val="3142"/>
                </a:lnSpc>
                <a:spcBef>
                  <a:spcPct val="0"/>
                </a:spcBef>
              </a:pPr>
            </a:p>
          </p:txBody>
        </p:sp>
      </p:grpSp>
      <p:grpSp>
        <p:nvGrpSpPr>
          <p:cNvPr name="Group 19" id="19"/>
          <p:cNvGrpSpPr/>
          <p:nvPr/>
        </p:nvGrpSpPr>
        <p:grpSpPr>
          <a:xfrm rot="0">
            <a:off x="114847" y="5904296"/>
            <a:ext cx="8585405" cy="2486647"/>
            <a:chOff x="0" y="0"/>
            <a:chExt cx="11447207" cy="3315529"/>
          </a:xfrm>
        </p:grpSpPr>
        <p:sp>
          <p:nvSpPr>
            <p:cNvPr name="Freeform 20" id="20"/>
            <p:cNvSpPr/>
            <p:nvPr/>
          </p:nvSpPr>
          <p:spPr>
            <a:xfrm flipH="false" flipV="false" rot="0">
              <a:off x="0" y="0"/>
              <a:ext cx="1536579" cy="1576114"/>
            </a:xfrm>
            <a:custGeom>
              <a:avLst/>
              <a:gdLst/>
              <a:ahLst/>
              <a:cxnLst/>
              <a:rect r="r" b="b" t="t" l="l"/>
              <a:pathLst>
                <a:path h="1576114" w="1536579">
                  <a:moveTo>
                    <a:pt x="0" y="0"/>
                  </a:moveTo>
                  <a:lnTo>
                    <a:pt x="1536579" y="0"/>
                  </a:lnTo>
                  <a:lnTo>
                    <a:pt x="1536579" y="1576114"/>
                  </a:lnTo>
                  <a:lnTo>
                    <a:pt x="0" y="1576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536579" y="749957"/>
              <a:ext cx="9910628" cy="2565572"/>
            </a:xfrm>
            <a:prstGeom prst="rect">
              <a:avLst/>
            </a:prstGeom>
          </p:spPr>
          <p:txBody>
            <a:bodyPr anchor="t" rtlCol="false" tIns="0" lIns="0" bIns="0" rIns="0">
              <a:spAutoFit/>
            </a:bodyPr>
            <a:lstStyle/>
            <a:p>
              <a:pPr algn="l" marL="0" indent="0" lvl="0">
                <a:lnSpc>
                  <a:spcPts val="3142"/>
                </a:lnSpc>
                <a:spcBef>
                  <a:spcPct val="0"/>
                </a:spcBef>
              </a:pPr>
              <a:r>
                <a:rPr lang="en-US" b="true" sz="2244" spc="56">
                  <a:solidFill>
                    <a:srgbClr val="000000"/>
                  </a:solidFill>
                  <a:latin typeface="Clear Sans Bold"/>
                  <a:ea typeface="Clear Sans Bold"/>
                  <a:cs typeface="Clear Sans Bold"/>
                  <a:sym typeface="Clear Sans Bold"/>
                </a:rPr>
                <a:t>Implementar un sistema de cupones digitales y códigos QR </a:t>
              </a:r>
              <a:r>
                <a:rPr lang="en-US" sz="2244" spc="56">
                  <a:solidFill>
                    <a:srgbClr val="000000"/>
                  </a:solidFill>
                  <a:latin typeface="Clear Sans"/>
                  <a:ea typeface="Clear Sans"/>
                  <a:cs typeface="Clear Sans"/>
                  <a:sym typeface="Clear Sans"/>
                </a:rPr>
                <a:t>que permita la generación y administración de descuentos para los usuarios, proporcionando trazabilidad y mejorando la experiencia de uso.</a:t>
              </a:r>
            </a:p>
          </p:txBody>
        </p:sp>
      </p:grpSp>
      <p:sp>
        <p:nvSpPr>
          <p:cNvPr name="TextBox 22" id="22"/>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2558068">
            <a:off x="-1890659" y="8135160"/>
            <a:ext cx="7127924" cy="5403182"/>
          </a:xfrm>
          <a:custGeom>
            <a:avLst/>
            <a:gdLst/>
            <a:ahLst/>
            <a:cxnLst/>
            <a:rect r="r" b="b" t="t" l="l"/>
            <a:pathLst>
              <a:path h="5403182" w="7127924">
                <a:moveTo>
                  <a:pt x="0" y="0"/>
                </a:moveTo>
                <a:lnTo>
                  <a:pt x="7127924" y="0"/>
                </a:lnTo>
                <a:lnTo>
                  <a:pt x="7127924" y="5403182"/>
                </a:lnTo>
                <a:lnTo>
                  <a:pt x="0" y="5403182"/>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34663"/>
            </a:stretch>
          </a:blipFill>
        </p:spPr>
      </p:sp>
      <p:grpSp>
        <p:nvGrpSpPr>
          <p:cNvPr name="Group 3" id="3"/>
          <p:cNvGrpSpPr/>
          <p:nvPr/>
        </p:nvGrpSpPr>
        <p:grpSpPr>
          <a:xfrm rot="0">
            <a:off x="-205943" y="-252559"/>
            <a:ext cx="5357963" cy="2818457"/>
            <a:chOff x="0" y="0"/>
            <a:chExt cx="7143951" cy="3757942"/>
          </a:xfrm>
        </p:grpSpPr>
        <p:sp>
          <p:nvSpPr>
            <p:cNvPr name="Freeform 4" id="4"/>
            <p:cNvSpPr/>
            <p:nvPr/>
          </p:nvSpPr>
          <p:spPr>
            <a:xfrm flipH="false" flipV="false" rot="-10800000">
              <a:off x="0" y="0"/>
              <a:ext cx="7143951" cy="3757942"/>
            </a:xfrm>
            <a:custGeom>
              <a:avLst/>
              <a:gdLst/>
              <a:ahLst/>
              <a:cxnLst/>
              <a:rect r="r" b="b" t="t" l="l"/>
              <a:pathLst>
                <a:path h="3757942" w="7143951">
                  <a:moveTo>
                    <a:pt x="0" y="0"/>
                  </a:moveTo>
                  <a:lnTo>
                    <a:pt x="7143951" y="0"/>
                  </a:lnTo>
                  <a:lnTo>
                    <a:pt x="7143951" y="3757942"/>
                  </a:lnTo>
                  <a:lnTo>
                    <a:pt x="0" y="3757942"/>
                  </a:lnTo>
                  <a:lnTo>
                    <a:pt x="0" y="0"/>
                  </a:lnTo>
                  <a:close/>
                </a:path>
              </a:pathLst>
            </a:custGeom>
            <a:blipFill>
              <a:blip r:embed="rId4">
                <a:extLst>
                  <a:ext uri="{96DAC541-7B7A-43D3-8B79-37D633B846F1}">
                    <asvg:svgBlip xmlns:asvg="http://schemas.microsoft.com/office/drawing/2016/SVG/main" r:embed="rId5"/>
                  </a:ext>
                </a:extLst>
              </a:blip>
              <a:stretch>
                <a:fillRect l="0" t="0" r="-23547" b="-98996"/>
              </a:stretch>
            </a:blipFill>
          </p:spPr>
        </p:sp>
        <p:grpSp>
          <p:nvGrpSpPr>
            <p:cNvPr name="Group 5" id="5"/>
            <p:cNvGrpSpPr/>
            <p:nvPr/>
          </p:nvGrpSpPr>
          <p:grpSpPr>
            <a:xfrm rot="0">
              <a:off x="2931223" y="2345378"/>
              <a:ext cx="1119609" cy="11196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F0C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48"/>
                  </a:lnSpc>
                </a:pPr>
              </a:p>
            </p:txBody>
          </p:sp>
        </p:grpSp>
      </p:grpSp>
      <p:sp>
        <p:nvSpPr>
          <p:cNvPr name="Freeform 8" id="8"/>
          <p:cNvSpPr/>
          <p:nvPr/>
        </p:nvSpPr>
        <p:spPr>
          <a:xfrm flipH="false" flipV="false" rot="0">
            <a:off x="11189702" y="3068671"/>
            <a:ext cx="7288380" cy="7397723"/>
          </a:xfrm>
          <a:custGeom>
            <a:avLst/>
            <a:gdLst/>
            <a:ahLst/>
            <a:cxnLst/>
            <a:rect r="r" b="b" t="t" l="l"/>
            <a:pathLst>
              <a:path h="7397723" w="7288380">
                <a:moveTo>
                  <a:pt x="0" y="0"/>
                </a:moveTo>
                <a:lnTo>
                  <a:pt x="7288380" y="0"/>
                </a:lnTo>
                <a:lnTo>
                  <a:pt x="7288380" y="7397723"/>
                </a:lnTo>
                <a:lnTo>
                  <a:pt x="0" y="7397723"/>
                </a:lnTo>
                <a:lnTo>
                  <a:pt x="0" y="0"/>
                </a:lnTo>
                <a:close/>
              </a:path>
            </a:pathLst>
          </a:custGeom>
          <a:blipFill>
            <a:blip r:embed="rId4">
              <a:extLst>
                <a:ext uri="{96DAC541-7B7A-43D3-8B79-37D633B846F1}">
                  <asvg:svgBlip xmlns:asvg="http://schemas.microsoft.com/office/drawing/2016/SVG/main" r:embed="rId5"/>
                </a:ext>
              </a:extLst>
            </a:blip>
            <a:stretch>
              <a:fillRect l="0" t="0" r="-32385" b="-10508"/>
            </a:stretch>
          </a:blipFill>
        </p:spPr>
      </p:sp>
      <p:sp>
        <p:nvSpPr>
          <p:cNvPr name="Freeform 9" id="9"/>
          <p:cNvSpPr/>
          <p:nvPr/>
        </p:nvSpPr>
        <p:spPr>
          <a:xfrm flipH="false" flipV="false" rot="2167144">
            <a:off x="14601316" y="-407226"/>
            <a:ext cx="5210053" cy="5481418"/>
          </a:xfrm>
          <a:custGeom>
            <a:avLst/>
            <a:gdLst/>
            <a:ahLst/>
            <a:cxnLst/>
            <a:rect r="r" b="b" t="t" l="l"/>
            <a:pathLst>
              <a:path h="5481418" w="5210053">
                <a:moveTo>
                  <a:pt x="0" y="0"/>
                </a:moveTo>
                <a:lnTo>
                  <a:pt x="5210053" y="0"/>
                </a:lnTo>
                <a:lnTo>
                  <a:pt x="5210053" y="5481418"/>
                </a:lnTo>
                <a:lnTo>
                  <a:pt x="0" y="5481418"/>
                </a:lnTo>
                <a:lnTo>
                  <a:pt x="0" y="0"/>
                </a:lnTo>
                <a:close/>
              </a:path>
            </a:pathLst>
          </a:custGeom>
          <a:blipFill>
            <a:blip r:embed="rId6">
              <a:extLst>
                <a:ext uri="{96DAC541-7B7A-43D3-8B79-37D633B846F1}">
                  <asvg:svgBlip xmlns:asvg="http://schemas.microsoft.com/office/drawing/2016/SVG/main" r:embed="rId7"/>
                </a:ext>
              </a:extLst>
            </a:blip>
            <a:stretch>
              <a:fillRect l="0" t="0" r="-24440" b="0"/>
            </a:stretch>
          </a:blipFill>
        </p:spPr>
      </p:sp>
      <p:grpSp>
        <p:nvGrpSpPr>
          <p:cNvPr name="Group 10" id="10"/>
          <p:cNvGrpSpPr/>
          <p:nvPr/>
        </p:nvGrpSpPr>
        <p:grpSpPr>
          <a:xfrm rot="0">
            <a:off x="9849391" y="1833270"/>
            <a:ext cx="8184745" cy="7877888"/>
            <a:chOff x="30480" y="591820"/>
            <a:chExt cx="12736830" cy="12259310"/>
          </a:xfrm>
        </p:grpSpPr>
        <p:sp>
          <p:nvSpPr>
            <p:cNvPr name="Freeform 11" id="11"/>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8"/>
              <a:stretch>
                <a:fillRect l="0" t="0" r="-50344" b="0"/>
              </a:stretch>
            </a:blipFill>
          </p:spPr>
        </p:sp>
      </p:grpSp>
      <p:sp>
        <p:nvSpPr>
          <p:cNvPr name="TextBox 12" id="12"/>
          <p:cNvSpPr txBox="true"/>
          <p:nvPr/>
        </p:nvSpPr>
        <p:spPr>
          <a:xfrm rot="0">
            <a:off x="2010415" y="2061536"/>
            <a:ext cx="5894980" cy="1065874"/>
          </a:xfrm>
          <a:prstGeom prst="rect">
            <a:avLst/>
          </a:prstGeom>
        </p:spPr>
        <p:txBody>
          <a:bodyPr anchor="t" rtlCol="false" tIns="0" lIns="0" bIns="0" rIns="0">
            <a:spAutoFit/>
          </a:bodyPr>
          <a:lstStyle/>
          <a:p>
            <a:pPr algn="l" marL="0" indent="0" lvl="0">
              <a:lnSpc>
                <a:spcPts val="8169"/>
              </a:lnSpc>
              <a:spcBef>
                <a:spcPct val="0"/>
              </a:spcBef>
            </a:pPr>
            <a:r>
              <a:rPr lang="en-US" b="true" sz="7427">
                <a:solidFill>
                  <a:srgbClr val="000000"/>
                </a:solidFill>
                <a:latin typeface="Bebas Neue Bold"/>
                <a:ea typeface="Bebas Neue Bold"/>
                <a:cs typeface="Bebas Neue Bold"/>
                <a:sym typeface="Bebas Neue Bold"/>
              </a:rPr>
              <a:t>METODOLOGÍA</a:t>
            </a:r>
          </a:p>
        </p:txBody>
      </p:sp>
      <p:sp>
        <p:nvSpPr>
          <p:cNvPr name="TextBox 13" id="13"/>
          <p:cNvSpPr txBox="true"/>
          <p:nvPr/>
        </p:nvSpPr>
        <p:spPr>
          <a:xfrm rot="0">
            <a:off x="1213124" y="6748483"/>
            <a:ext cx="6692271" cy="1626060"/>
          </a:xfrm>
          <a:prstGeom prst="rect">
            <a:avLst/>
          </a:prstGeom>
        </p:spPr>
        <p:txBody>
          <a:bodyPr anchor="t" rtlCol="false" tIns="0" lIns="0" bIns="0" rIns="0">
            <a:spAutoFit/>
          </a:bodyPr>
          <a:lstStyle/>
          <a:p>
            <a:pPr algn="l">
              <a:lnSpc>
                <a:spcPts val="4284"/>
              </a:lnSpc>
            </a:pPr>
            <a:r>
              <a:rPr lang="en-US" sz="3427" b="true">
                <a:solidFill>
                  <a:srgbClr val="394250"/>
                </a:solidFill>
                <a:latin typeface="Clear Sans Bold"/>
                <a:ea typeface="Clear Sans Bold"/>
                <a:cs typeface="Clear Sans Bold"/>
                <a:sym typeface="Clear Sans Bold"/>
              </a:rPr>
              <a:t>SCRUM:</a:t>
            </a:r>
          </a:p>
          <a:p>
            <a:pPr algn="l">
              <a:lnSpc>
                <a:spcPts val="4284"/>
              </a:lnSpc>
              <a:spcBef>
                <a:spcPct val="0"/>
              </a:spcBef>
            </a:pPr>
            <a:r>
              <a:rPr lang="en-US" sz="3427">
                <a:solidFill>
                  <a:srgbClr val="394250"/>
                </a:solidFill>
                <a:latin typeface="Clear Sans"/>
                <a:ea typeface="Clear Sans"/>
                <a:cs typeface="Clear Sans"/>
                <a:sym typeface="Clear Sans"/>
              </a:rPr>
              <a:t>Planificación, ejecución, revisión y retrospectiva del sprint.</a:t>
            </a:r>
          </a:p>
        </p:txBody>
      </p:sp>
      <p:sp>
        <p:nvSpPr>
          <p:cNvPr name="TextBox 14" id="14"/>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F3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766314" y="6904897"/>
            <a:ext cx="5285341" cy="4206342"/>
          </a:xfrm>
          <a:custGeom>
            <a:avLst/>
            <a:gdLst/>
            <a:ahLst/>
            <a:cxnLst/>
            <a:rect r="r" b="b" t="t" l="l"/>
            <a:pathLst>
              <a:path h="4206342" w="5285341">
                <a:moveTo>
                  <a:pt x="0" y="0"/>
                </a:moveTo>
                <a:lnTo>
                  <a:pt x="5285341" y="0"/>
                </a:lnTo>
                <a:lnTo>
                  <a:pt x="5285341" y="4206342"/>
                </a:lnTo>
                <a:lnTo>
                  <a:pt x="0" y="4206342"/>
                </a:lnTo>
                <a:lnTo>
                  <a:pt x="0" y="0"/>
                </a:lnTo>
                <a:close/>
              </a:path>
            </a:pathLst>
          </a:custGeom>
          <a:blipFill>
            <a:blip r:embed="rId3">
              <a:extLst>
                <a:ext uri="{96DAC541-7B7A-43D3-8B79-37D633B846F1}">
                  <asvg:svgBlip xmlns:asvg="http://schemas.microsoft.com/office/drawing/2016/SVG/main" r:embed="rId4"/>
                </a:ext>
              </a:extLst>
            </a:blip>
            <a:stretch>
              <a:fillRect l="0" t="0" r="-20751" b="-28554"/>
            </a:stretch>
          </a:blipFill>
        </p:spPr>
      </p:sp>
      <p:sp>
        <p:nvSpPr>
          <p:cNvPr name="Freeform 3" id="3"/>
          <p:cNvSpPr/>
          <p:nvPr/>
        </p:nvSpPr>
        <p:spPr>
          <a:xfrm flipH="false" flipV="false" rot="0">
            <a:off x="-677355" y="3844238"/>
            <a:ext cx="2450423" cy="3587427"/>
          </a:xfrm>
          <a:custGeom>
            <a:avLst/>
            <a:gdLst/>
            <a:ahLst/>
            <a:cxnLst/>
            <a:rect r="r" b="b" t="t" l="l"/>
            <a:pathLst>
              <a:path h="3587427" w="2450423">
                <a:moveTo>
                  <a:pt x="0" y="0"/>
                </a:moveTo>
                <a:lnTo>
                  <a:pt x="2450422" y="0"/>
                </a:lnTo>
                <a:lnTo>
                  <a:pt x="2450422" y="3587427"/>
                </a:lnTo>
                <a:lnTo>
                  <a:pt x="0" y="3587427"/>
                </a:lnTo>
                <a:lnTo>
                  <a:pt x="0" y="0"/>
                </a:lnTo>
                <a:close/>
              </a:path>
            </a:pathLst>
          </a:custGeom>
          <a:blipFill>
            <a:blip r:embed="rId5">
              <a:extLst>
                <a:ext uri="{96DAC541-7B7A-43D3-8B79-37D633B846F1}">
                  <asvg:svgBlip xmlns:asvg="http://schemas.microsoft.com/office/drawing/2016/SVG/main" r:embed="rId6"/>
                </a:ext>
              </a:extLst>
            </a:blip>
            <a:stretch>
              <a:fillRect l="-73161" t="0" r="0" b="0"/>
            </a:stretch>
          </a:blipFill>
        </p:spPr>
      </p:sp>
      <p:sp>
        <p:nvSpPr>
          <p:cNvPr name="Freeform 4" id="4"/>
          <p:cNvSpPr/>
          <p:nvPr/>
        </p:nvSpPr>
        <p:spPr>
          <a:xfrm flipH="false" flipV="false" rot="0">
            <a:off x="347434" y="0"/>
            <a:ext cx="8501653" cy="5143500"/>
          </a:xfrm>
          <a:custGeom>
            <a:avLst/>
            <a:gdLst/>
            <a:ahLst/>
            <a:cxnLst/>
            <a:rect r="r" b="b" t="t" l="l"/>
            <a:pathLst>
              <a:path h="5143500" w="8501653">
                <a:moveTo>
                  <a:pt x="0" y="0"/>
                </a:moveTo>
                <a:lnTo>
                  <a:pt x="8501653" y="0"/>
                </a:lnTo>
                <a:lnTo>
                  <a:pt x="8501653" y="5143500"/>
                </a:lnTo>
                <a:lnTo>
                  <a:pt x="0" y="5143500"/>
                </a:lnTo>
                <a:lnTo>
                  <a:pt x="0" y="0"/>
                </a:lnTo>
                <a:close/>
              </a:path>
            </a:pathLst>
          </a:custGeom>
          <a:blipFill>
            <a:blip r:embed="rId7"/>
            <a:stretch>
              <a:fillRect l="0" t="0" r="0" b="0"/>
            </a:stretch>
          </a:blipFill>
        </p:spPr>
      </p:sp>
      <p:sp>
        <p:nvSpPr>
          <p:cNvPr name="Freeform 5" id="5"/>
          <p:cNvSpPr/>
          <p:nvPr/>
        </p:nvSpPr>
        <p:spPr>
          <a:xfrm flipH="false" flipV="false" rot="0">
            <a:off x="9364669" y="5264249"/>
            <a:ext cx="8773364" cy="5022751"/>
          </a:xfrm>
          <a:custGeom>
            <a:avLst/>
            <a:gdLst/>
            <a:ahLst/>
            <a:cxnLst/>
            <a:rect r="r" b="b" t="t" l="l"/>
            <a:pathLst>
              <a:path h="5022751" w="8773364">
                <a:moveTo>
                  <a:pt x="0" y="0"/>
                </a:moveTo>
                <a:lnTo>
                  <a:pt x="8773364" y="0"/>
                </a:lnTo>
                <a:lnTo>
                  <a:pt x="8773364" y="5022751"/>
                </a:lnTo>
                <a:lnTo>
                  <a:pt x="0" y="5022751"/>
                </a:lnTo>
                <a:lnTo>
                  <a:pt x="0" y="0"/>
                </a:lnTo>
                <a:close/>
              </a:path>
            </a:pathLst>
          </a:custGeom>
          <a:blipFill>
            <a:blip r:embed="rId8"/>
            <a:stretch>
              <a:fillRect l="0" t="0" r="0" b="0"/>
            </a:stretch>
          </a:blipFill>
        </p:spPr>
      </p:sp>
      <p:sp>
        <p:nvSpPr>
          <p:cNvPr name="TextBox 6" id="6"/>
          <p:cNvSpPr txBox="true"/>
          <p:nvPr/>
        </p:nvSpPr>
        <p:spPr>
          <a:xfrm rot="0">
            <a:off x="11143483" y="1132210"/>
            <a:ext cx="6115817" cy="1439540"/>
          </a:xfrm>
          <a:prstGeom prst="rect">
            <a:avLst/>
          </a:prstGeom>
        </p:spPr>
        <p:txBody>
          <a:bodyPr anchor="t" rtlCol="false" tIns="0" lIns="0" bIns="0" rIns="0">
            <a:spAutoFit/>
          </a:bodyPr>
          <a:lstStyle/>
          <a:p>
            <a:pPr algn="ctr" marL="0" indent="0" lvl="0">
              <a:lnSpc>
                <a:spcPts val="10999"/>
              </a:lnSpc>
              <a:spcBef>
                <a:spcPct val="0"/>
              </a:spcBef>
            </a:pPr>
            <a:r>
              <a:rPr lang="en-US" b="true" sz="9999">
                <a:solidFill>
                  <a:srgbClr val="000000"/>
                </a:solidFill>
                <a:latin typeface="Bebas Neue Bold"/>
                <a:ea typeface="Bebas Neue Bold"/>
                <a:cs typeface="Bebas Neue Bold"/>
                <a:sym typeface="Bebas Neue Bold"/>
              </a:rPr>
              <a:t>CARTA GANTT</a:t>
            </a:r>
          </a:p>
        </p:txBody>
      </p:sp>
      <p:sp>
        <p:nvSpPr>
          <p:cNvPr name="TextBox 7" id="7"/>
          <p:cNvSpPr txBox="true"/>
          <p:nvPr/>
        </p:nvSpPr>
        <p:spPr>
          <a:xfrm rot="0">
            <a:off x="1244595" y="6852017"/>
            <a:ext cx="6590348"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Open Sans"/>
                <a:ea typeface="Open Sans"/>
                <a:cs typeface="Open Sans"/>
                <a:sym typeface="Open Sans"/>
              </a:rPr>
              <a:t>Cambios en Product Backlog.</a:t>
            </a:r>
          </a:p>
          <a:p>
            <a:pPr algn="l" marL="734059" indent="-367030" lvl="1">
              <a:lnSpc>
                <a:spcPts val="4759"/>
              </a:lnSpc>
              <a:buFont typeface="Arial"/>
              <a:buChar char="•"/>
            </a:pPr>
            <a:r>
              <a:rPr lang="en-US" sz="3399">
                <a:solidFill>
                  <a:srgbClr val="000000"/>
                </a:solidFill>
                <a:latin typeface="Open Sans"/>
                <a:ea typeface="Open Sans"/>
                <a:cs typeface="Open Sans"/>
                <a:sym typeface="Open Sans"/>
              </a:rPr>
              <a:t>Cambios en las Prioridades.</a:t>
            </a:r>
          </a:p>
          <a:p>
            <a:pPr algn="l" marL="734059" indent="-367030" lvl="1">
              <a:lnSpc>
                <a:spcPts val="4759"/>
              </a:lnSpc>
              <a:buFont typeface="Arial"/>
              <a:buChar char="•"/>
            </a:pPr>
            <a:r>
              <a:rPr lang="en-US" sz="3399">
                <a:solidFill>
                  <a:srgbClr val="000000"/>
                </a:solidFill>
                <a:latin typeface="Open Sans"/>
                <a:ea typeface="Open Sans"/>
                <a:cs typeface="Open Sans"/>
                <a:sym typeface="Open Sans"/>
              </a:rPr>
              <a:t>Deuda Técnica.</a:t>
            </a:r>
          </a:p>
        </p:txBody>
      </p:sp>
      <p:sp>
        <p:nvSpPr>
          <p:cNvPr name="TextBox 8" id="8"/>
          <p:cNvSpPr txBox="true"/>
          <p:nvPr/>
        </p:nvSpPr>
        <p:spPr>
          <a:xfrm rot="0">
            <a:off x="17876817" y="259154"/>
            <a:ext cx="145256" cy="3492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9947" y="635621"/>
            <a:ext cx="14147774" cy="9408270"/>
          </a:xfrm>
          <a:custGeom>
            <a:avLst/>
            <a:gdLst/>
            <a:ahLst/>
            <a:cxnLst/>
            <a:rect r="r" b="b" t="t" l="l"/>
            <a:pathLst>
              <a:path h="9408270" w="14147774">
                <a:moveTo>
                  <a:pt x="0" y="0"/>
                </a:moveTo>
                <a:lnTo>
                  <a:pt x="14147774" y="0"/>
                </a:lnTo>
                <a:lnTo>
                  <a:pt x="14147774" y="9408269"/>
                </a:lnTo>
                <a:lnTo>
                  <a:pt x="0" y="9408269"/>
                </a:lnTo>
                <a:lnTo>
                  <a:pt x="0" y="0"/>
                </a:lnTo>
                <a:close/>
              </a:path>
            </a:pathLst>
          </a:custGeom>
          <a:blipFill>
            <a:blip r:embed="rId2"/>
            <a:stretch>
              <a:fillRect l="0" t="0" r="0" b="0"/>
            </a:stretch>
          </a:blipFill>
        </p:spPr>
      </p:sp>
      <p:grpSp>
        <p:nvGrpSpPr>
          <p:cNvPr name="Group 3" id="3"/>
          <p:cNvGrpSpPr/>
          <p:nvPr/>
        </p:nvGrpSpPr>
        <p:grpSpPr>
          <a:xfrm rot="0">
            <a:off x="0" y="0"/>
            <a:ext cx="9221237" cy="1166512"/>
            <a:chOff x="0" y="0"/>
            <a:chExt cx="2428639" cy="307229"/>
          </a:xfrm>
        </p:grpSpPr>
        <p:sp>
          <p:nvSpPr>
            <p:cNvPr name="Freeform 4" id="4"/>
            <p:cNvSpPr/>
            <p:nvPr/>
          </p:nvSpPr>
          <p:spPr>
            <a:xfrm flipH="false" flipV="false" rot="0">
              <a:off x="0" y="0"/>
              <a:ext cx="2428639" cy="307229"/>
            </a:xfrm>
            <a:custGeom>
              <a:avLst/>
              <a:gdLst/>
              <a:ahLst/>
              <a:cxnLst/>
              <a:rect r="r" b="b" t="t" l="l"/>
              <a:pathLst>
                <a:path h="307229" w="2428639">
                  <a:moveTo>
                    <a:pt x="0" y="0"/>
                  </a:moveTo>
                  <a:lnTo>
                    <a:pt x="2428639" y="0"/>
                  </a:lnTo>
                  <a:lnTo>
                    <a:pt x="2428639" y="307229"/>
                  </a:lnTo>
                  <a:lnTo>
                    <a:pt x="0" y="307229"/>
                  </a:lnTo>
                  <a:close/>
                </a:path>
              </a:pathLst>
            </a:custGeom>
            <a:solidFill>
              <a:srgbClr val="FFFFFF"/>
            </a:solidFill>
          </p:spPr>
        </p:sp>
        <p:sp>
          <p:nvSpPr>
            <p:cNvPr name="TextBox 5" id="5"/>
            <p:cNvSpPr txBox="true"/>
            <p:nvPr/>
          </p:nvSpPr>
          <p:spPr>
            <a:xfrm>
              <a:off x="0" y="-19050"/>
              <a:ext cx="2428639" cy="326279"/>
            </a:xfrm>
            <a:prstGeom prst="rect">
              <a:avLst/>
            </a:prstGeom>
          </p:spPr>
          <p:txBody>
            <a:bodyPr anchor="ctr" rtlCol="false" tIns="50800" lIns="50800" bIns="50800" rIns="50800"/>
            <a:lstStyle/>
            <a:p>
              <a:pPr algn="ctr">
                <a:lnSpc>
                  <a:spcPts val="3125"/>
                </a:lnSpc>
              </a:pPr>
            </a:p>
          </p:txBody>
        </p:sp>
      </p:grpSp>
      <p:sp>
        <p:nvSpPr>
          <p:cNvPr name="TextBox 6" id="6"/>
          <p:cNvSpPr txBox="true"/>
          <p:nvPr/>
        </p:nvSpPr>
        <p:spPr>
          <a:xfrm rot="0">
            <a:off x="-961700" y="231896"/>
            <a:ext cx="11114695" cy="1096535"/>
          </a:xfrm>
          <a:prstGeom prst="rect">
            <a:avLst/>
          </a:prstGeom>
        </p:spPr>
        <p:txBody>
          <a:bodyPr anchor="t" rtlCol="false" tIns="0" lIns="0" bIns="0" rIns="0">
            <a:spAutoFit/>
          </a:bodyPr>
          <a:lstStyle/>
          <a:p>
            <a:pPr algn="ctr" marL="0" indent="0" lvl="0">
              <a:lnSpc>
                <a:spcPts val="8350"/>
              </a:lnSpc>
              <a:spcBef>
                <a:spcPct val="0"/>
              </a:spcBef>
            </a:pPr>
            <a:r>
              <a:rPr lang="en-US" b="true" sz="7591">
                <a:solidFill>
                  <a:srgbClr val="000000"/>
                </a:solidFill>
                <a:latin typeface="Bebas Neue Bold"/>
                <a:ea typeface="Bebas Neue Bold"/>
                <a:cs typeface="Bebas Neue Bold"/>
                <a:sym typeface="Bebas Neue Bold"/>
              </a:rPr>
              <a:t>ARQUITECTURA DE SOFTWARE</a:t>
            </a:r>
          </a:p>
        </p:txBody>
      </p:sp>
      <p:sp>
        <p:nvSpPr>
          <p:cNvPr name="Freeform 7" id="7"/>
          <p:cNvSpPr/>
          <p:nvPr/>
        </p:nvSpPr>
        <p:spPr>
          <a:xfrm flipH="false" flipV="false" rot="7468721">
            <a:off x="16325626" y="7497404"/>
            <a:ext cx="4316536" cy="4541363"/>
          </a:xfrm>
          <a:custGeom>
            <a:avLst/>
            <a:gdLst/>
            <a:ahLst/>
            <a:cxnLst/>
            <a:rect r="r" b="b" t="t" l="l"/>
            <a:pathLst>
              <a:path h="4541363" w="4316536">
                <a:moveTo>
                  <a:pt x="0" y="0"/>
                </a:moveTo>
                <a:lnTo>
                  <a:pt x="4316536" y="0"/>
                </a:lnTo>
                <a:lnTo>
                  <a:pt x="4316536" y="4541363"/>
                </a:lnTo>
                <a:lnTo>
                  <a:pt x="0" y="4541363"/>
                </a:lnTo>
                <a:lnTo>
                  <a:pt x="0" y="0"/>
                </a:lnTo>
                <a:close/>
              </a:path>
            </a:pathLst>
          </a:custGeom>
          <a:blipFill>
            <a:blip r:embed="rId3">
              <a:extLst>
                <a:ext uri="{96DAC541-7B7A-43D3-8B79-37D633B846F1}">
                  <asvg:svgBlip xmlns:asvg="http://schemas.microsoft.com/office/drawing/2016/SVG/main" r:embed="rId4"/>
                </a:ext>
              </a:extLst>
            </a:blip>
            <a:stretch>
              <a:fillRect l="0" t="0" r="-24440" b="0"/>
            </a:stretch>
          </a:blipFill>
        </p:spPr>
      </p:sp>
      <p:sp>
        <p:nvSpPr>
          <p:cNvPr name="TextBox 8" id="8"/>
          <p:cNvSpPr txBox="true"/>
          <p:nvPr/>
        </p:nvSpPr>
        <p:spPr>
          <a:xfrm rot="0">
            <a:off x="17876817" y="25915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152980"/>
                </a:solidFill>
                <a:latin typeface="Open Sans Bold"/>
                <a:ea typeface="Open Sans Bold"/>
                <a:cs typeface="Open Sans Bold"/>
                <a:sym typeface="Open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DAGW4oKZ_yI</dc:identifier>
  <dcterms:modified xsi:type="dcterms:W3CDTF">2011-08-01T06:04:30Z</dcterms:modified>
  <cp:revision>1</cp:revision>
  <dc:title>PresentaciónCapstoneFinal</dc:title>
</cp:coreProperties>
</file>